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72" r:id="rId10"/>
    <p:sldId id="264" r:id="rId11"/>
    <p:sldId id="265" r:id="rId12"/>
    <p:sldId id="273" r:id="rId13"/>
    <p:sldId id="274" r:id="rId14"/>
    <p:sldId id="268" r:id="rId15"/>
    <p:sldId id="269" r:id="rId16"/>
    <p:sldId id="270" r:id="rId17"/>
    <p:sldId id="271"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DM Sans" pitchFamily="2" charset="0"/>
      <p:regular r:id="rId23"/>
      <p:bold r:id="rId24"/>
      <p:italic r:id="rId25"/>
      <p:boldItalic r:id="rId26"/>
    </p:embeddedFont>
    <p:embeddedFont>
      <p:font typeface="DM Sans Bold" charset="0"/>
      <p:regular r:id="rId27"/>
    </p:embeddedFont>
    <p:embeddedFont>
      <p:font typeface="DM Sans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186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319139">
            <a:off x="1717312" y="-2532663"/>
            <a:ext cx="14853376" cy="15352326"/>
          </a:xfrm>
          <a:prstGeom prst="rect">
            <a:avLst/>
          </a:prstGeom>
        </p:spPr>
      </p:pic>
      <p:sp>
        <p:nvSpPr>
          <p:cNvPr id="3" name="AutoShape 3"/>
          <p:cNvSpPr/>
          <p:nvPr/>
        </p:nvSpPr>
        <p:spPr>
          <a:xfrm rot="1008">
            <a:off x="1028700" y="7129449"/>
            <a:ext cx="16230601" cy="0"/>
          </a:xfrm>
          <a:prstGeom prst="line">
            <a:avLst/>
          </a:prstGeom>
          <a:ln w="9525" cap="flat">
            <a:solidFill>
              <a:srgbClr val="000000"/>
            </a:solidFill>
            <a:prstDash val="solid"/>
            <a:headEnd type="none" w="sm" len="sm"/>
            <a:tailEnd type="none" w="sm" len="sm"/>
          </a:ln>
        </p:spPr>
      </p:sp>
      <p:sp>
        <p:nvSpPr>
          <p:cNvPr id="4" name="TextBox 4"/>
          <p:cNvSpPr txBox="1"/>
          <p:nvPr/>
        </p:nvSpPr>
        <p:spPr>
          <a:xfrm>
            <a:off x="1798494" y="1054162"/>
            <a:ext cx="4066807" cy="349250"/>
          </a:xfrm>
          <a:prstGeom prst="rect">
            <a:avLst/>
          </a:prstGeom>
        </p:spPr>
        <p:txBody>
          <a:bodyPr lIns="0" tIns="0" rIns="0" bIns="0" rtlCol="0" anchor="t">
            <a:spAutoFit/>
          </a:bodyPr>
          <a:lstStyle/>
          <a:p>
            <a:pPr>
              <a:lnSpc>
                <a:spcPts val="2800"/>
              </a:lnSpc>
            </a:pPr>
            <a:r>
              <a:rPr lang="en-US" sz="2000" spc="40">
                <a:solidFill>
                  <a:srgbClr val="000000"/>
                </a:solidFill>
                <a:latin typeface="DM Sans Bold"/>
              </a:rPr>
              <a:t>INSTITUT TEKNOLOGI DEL</a:t>
            </a:r>
          </a:p>
        </p:txBody>
      </p:sp>
      <p:pic>
        <p:nvPicPr>
          <p:cNvPr id="5" name="Picture 5"/>
          <p:cNvPicPr>
            <a:picLocks noChangeAspect="1"/>
          </p:cNvPicPr>
          <p:nvPr/>
        </p:nvPicPr>
        <p:blipFill>
          <a:blip r:embed="rId3"/>
          <a:srcRect/>
          <a:stretch>
            <a:fillRect/>
          </a:stretch>
        </p:blipFill>
        <p:spPr>
          <a:xfrm>
            <a:off x="1028700" y="1028700"/>
            <a:ext cx="581116" cy="626203"/>
          </a:xfrm>
          <a:prstGeom prst="rect">
            <a:avLst/>
          </a:prstGeom>
        </p:spPr>
      </p:pic>
      <p:grpSp>
        <p:nvGrpSpPr>
          <p:cNvPr id="6" name="Group 6"/>
          <p:cNvGrpSpPr/>
          <p:nvPr/>
        </p:nvGrpSpPr>
        <p:grpSpPr>
          <a:xfrm>
            <a:off x="1028699" y="2163423"/>
            <a:ext cx="14540532" cy="4276719"/>
            <a:chOff x="0" y="0"/>
            <a:chExt cx="19387375" cy="5702292"/>
          </a:xfrm>
        </p:grpSpPr>
        <p:sp>
          <p:nvSpPr>
            <p:cNvPr id="7" name="TextBox 7"/>
            <p:cNvSpPr txBox="1"/>
            <p:nvPr/>
          </p:nvSpPr>
          <p:spPr>
            <a:xfrm>
              <a:off x="0" y="0"/>
              <a:ext cx="19387375" cy="4470400"/>
            </a:xfrm>
            <a:prstGeom prst="rect">
              <a:avLst/>
            </a:prstGeom>
          </p:spPr>
          <p:txBody>
            <a:bodyPr lIns="0" tIns="0" rIns="0" bIns="0" rtlCol="0" anchor="t">
              <a:spAutoFit/>
            </a:bodyPr>
            <a:lstStyle/>
            <a:p>
              <a:pPr>
                <a:lnSpc>
                  <a:spcPts val="13200"/>
                </a:lnSpc>
              </a:pPr>
              <a:r>
                <a:rPr lang="en-US" sz="11000">
                  <a:solidFill>
                    <a:srgbClr val="000000"/>
                  </a:solidFill>
                  <a:latin typeface="DM Sans Bold"/>
                </a:rPr>
                <a:t>Analysis Comparison of BM11 with BM25</a:t>
              </a:r>
            </a:p>
          </p:txBody>
        </p:sp>
        <p:sp>
          <p:nvSpPr>
            <p:cNvPr id="8" name="TextBox 8"/>
            <p:cNvSpPr txBox="1"/>
            <p:nvPr/>
          </p:nvSpPr>
          <p:spPr>
            <a:xfrm>
              <a:off x="0" y="5026017"/>
              <a:ext cx="19387375" cy="676275"/>
            </a:xfrm>
            <a:prstGeom prst="rect">
              <a:avLst/>
            </a:prstGeom>
          </p:spPr>
          <p:txBody>
            <a:bodyPr lIns="0" tIns="0" rIns="0" bIns="0" rtlCol="0" anchor="t">
              <a:spAutoFit/>
            </a:bodyPr>
            <a:lstStyle/>
            <a:p>
              <a:pPr>
                <a:lnSpc>
                  <a:spcPts val="4200"/>
                </a:lnSpc>
              </a:pPr>
              <a:r>
                <a:rPr lang="en-US" sz="3000">
                  <a:solidFill>
                    <a:srgbClr val="000000"/>
                  </a:solidFill>
                  <a:latin typeface="DM Sans"/>
                </a:rPr>
                <a:t>Group STBI 5-2</a:t>
              </a:r>
            </a:p>
          </p:txBody>
        </p:sp>
      </p:grpSp>
      <p:sp>
        <p:nvSpPr>
          <p:cNvPr id="9" name="TextBox 9"/>
          <p:cNvSpPr txBox="1"/>
          <p:nvPr/>
        </p:nvSpPr>
        <p:spPr>
          <a:xfrm>
            <a:off x="1028700" y="7526655"/>
            <a:ext cx="6337502" cy="1590675"/>
          </a:xfrm>
          <a:prstGeom prst="rect">
            <a:avLst/>
          </a:prstGeom>
        </p:spPr>
        <p:txBody>
          <a:bodyPr lIns="0" tIns="0" rIns="0" bIns="0" rtlCol="0" anchor="t">
            <a:spAutoFit/>
          </a:bodyPr>
          <a:lstStyle/>
          <a:p>
            <a:pPr>
              <a:lnSpc>
                <a:spcPts val="4200"/>
              </a:lnSpc>
            </a:pPr>
            <a:r>
              <a:rPr lang="en-US" sz="3000">
                <a:solidFill>
                  <a:srgbClr val="000000"/>
                </a:solidFill>
                <a:latin typeface="DM Sans Bold"/>
              </a:rPr>
              <a:t>12S18028 Alda G M Lumban Gaol</a:t>
            </a:r>
          </a:p>
          <a:p>
            <a:pPr>
              <a:lnSpc>
                <a:spcPts val="4200"/>
              </a:lnSpc>
            </a:pPr>
            <a:r>
              <a:rPr lang="en-US" sz="3000">
                <a:solidFill>
                  <a:srgbClr val="000000"/>
                </a:solidFill>
                <a:latin typeface="DM Sans Bold"/>
              </a:rPr>
              <a:t>12S18032 Sarah H M Siahaan</a:t>
            </a:r>
          </a:p>
          <a:p>
            <a:pPr>
              <a:lnSpc>
                <a:spcPts val="4200"/>
              </a:lnSpc>
            </a:pPr>
            <a:r>
              <a:rPr lang="en-US" sz="3000">
                <a:solidFill>
                  <a:srgbClr val="000000"/>
                </a:solidFill>
                <a:latin typeface="DM Sans Bold"/>
              </a:rPr>
              <a:t>12S18043 Roy G Napitupulu</a:t>
            </a:r>
          </a:p>
        </p:txBody>
      </p:sp>
      <p:sp>
        <p:nvSpPr>
          <p:cNvPr id="10" name="TextBox 10"/>
          <p:cNvSpPr txBox="1"/>
          <p:nvPr/>
        </p:nvSpPr>
        <p:spPr>
          <a:xfrm>
            <a:off x="12240202" y="7526655"/>
            <a:ext cx="5019098" cy="1057275"/>
          </a:xfrm>
          <a:prstGeom prst="rect">
            <a:avLst/>
          </a:prstGeom>
        </p:spPr>
        <p:txBody>
          <a:bodyPr lIns="0" tIns="0" rIns="0" bIns="0" rtlCol="0" anchor="t">
            <a:spAutoFit/>
          </a:bodyPr>
          <a:lstStyle/>
          <a:p>
            <a:pPr>
              <a:lnSpc>
                <a:spcPts val="4200"/>
              </a:lnSpc>
            </a:pPr>
            <a:r>
              <a:rPr lang="en-US" sz="3000">
                <a:solidFill>
                  <a:srgbClr val="000000"/>
                </a:solidFill>
                <a:latin typeface="DM Sans Bold"/>
              </a:rPr>
              <a:t>Supervisor:</a:t>
            </a:r>
          </a:p>
          <a:p>
            <a:pPr>
              <a:lnSpc>
                <a:spcPts val="4200"/>
              </a:lnSpc>
            </a:pPr>
            <a:r>
              <a:rPr lang="en-US" sz="3000">
                <a:solidFill>
                  <a:srgbClr val="000000"/>
                </a:solidFill>
                <a:latin typeface="DM Sans Bold"/>
              </a:rPr>
              <a:t>Rosni Lumbantoruan,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100000">
            <a:off x="-3008948" y="5143500"/>
            <a:ext cx="8075295" cy="8229600"/>
          </a:xfrm>
          <a:prstGeom prst="rect">
            <a:avLst/>
          </a:prstGeom>
        </p:spPr>
      </p:pic>
      <p:sp>
        <p:nvSpPr>
          <p:cNvPr id="3" name="AutoShape 3"/>
          <p:cNvSpPr/>
          <p:nvPr/>
        </p:nvSpPr>
        <p:spPr>
          <a:xfrm rot="1008">
            <a:off x="1028698" y="1731706"/>
            <a:ext cx="16230601" cy="0"/>
          </a:xfrm>
          <a:prstGeom prst="line">
            <a:avLst/>
          </a:prstGeom>
          <a:ln w="9525" cap="flat">
            <a:solidFill>
              <a:srgbClr val="000000"/>
            </a:solidFill>
            <a:prstDash val="solid"/>
            <a:headEnd type="none" w="sm" len="sm"/>
            <a:tailEnd type="none" w="sm" len="sm"/>
          </a:ln>
        </p:spPr>
      </p:sp>
      <p:sp>
        <p:nvSpPr>
          <p:cNvPr id="4" name="TextBox 4"/>
          <p:cNvSpPr txBox="1"/>
          <p:nvPr/>
        </p:nvSpPr>
        <p:spPr>
          <a:xfrm>
            <a:off x="1028697" y="404813"/>
            <a:ext cx="15742145" cy="1123950"/>
          </a:xfrm>
          <a:prstGeom prst="rect">
            <a:avLst/>
          </a:prstGeom>
        </p:spPr>
        <p:txBody>
          <a:bodyPr lIns="0" tIns="0" rIns="0" bIns="0" rtlCol="0" anchor="t">
            <a:spAutoFit/>
          </a:bodyPr>
          <a:lstStyle/>
          <a:p>
            <a:pPr>
              <a:lnSpc>
                <a:spcPts val="8999"/>
              </a:lnSpc>
              <a:spcBef>
                <a:spcPct val="0"/>
              </a:spcBef>
            </a:pPr>
            <a:r>
              <a:rPr lang="en-US" sz="7499">
                <a:solidFill>
                  <a:srgbClr val="000000"/>
                </a:solidFill>
                <a:latin typeface="DM Sans Bold"/>
              </a:rPr>
              <a:t>Experimental Evaluation (cont.)</a:t>
            </a:r>
          </a:p>
        </p:txBody>
      </p:sp>
      <p:sp>
        <p:nvSpPr>
          <p:cNvPr id="5" name="TextBox 5"/>
          <p:cNvSpPr txBox="1"/>
          <p:nvPr/>
        </p:nvSpPr>
        <p:spPr>
          <a:xfrm>
            <a:off x="1028700" y="1943637"/>
            <a:ext cx="7428934" cy="672351"/>
          </a:xfrm>
          <a:prstGeom prst="rect">
            <a:avLst/>
          </a:prstGeom>
        </p:spPr>
        <p:txBody>
          <a:bodyPr lIns="0" tIns="0" rIns="0" bIns="0" rtlCol="0" anchor="t">
            <a:spAutoFit/>
          </a:bodyPr>
          <a:lstStyle/>
          <a:p>
            <a:pPr marL="960496" lvl="1" indent="-480248">
              <a:lnSpc>
                <a:spcPts val="5338"/>
              </a:lnSpc>
              <a:spcBef>
                <a:spcPct val="0"/>
              </a:spcBef>
              <a:buFont typeface="Arial"/>
              <a:buChar char="•"/>
            </a:pPr>
            <a:r>
              <a:rPr lang="en-US" sz="4448">
                <a:solidFill>
                  <a:srgbClr val="000000"/>
                </a:solidFill>
                <a:latin typeface="DM Sans Bold"/>
              </a:rPr>
              <a:t>Experimental Setup</a:t>
            </a:r>
          </a:p>
        </p:txBody>
      </p:sp>
      <p:grpSp>
        <p:nvGrpSpPr>
          <p:cNvPr id="6" name="Group 6"/>
          <p:cNvGrpSpPr/>
          <p:nvPr/>
        </p:nvGrpSpPr>
        <p:grpSpPr>
          <a:xfrm>
            <a:off x="2038347" y="3050831"/>
            <a:ext cx="15220953" cy="4350013"/>
            <a:chOff x="0" y="0"/>
            <a:chExt cx="20294604" cy="5800017"/>
          </a:xfrm>
        </p:grpSpPr>
        <p:sp>
          <p:nvSpPr>
            <p:cNvPr id="7" name="TextBox 7"/>
            <p:cNvSpPr txBox="1"/>
            <p:nvPr/>
          </p:nvSpPr>
          <p:spPr>
            <a:xfrm>
              <a:off x="0" y="-9525"/>
              <a:ext cx="20294604" cy="4886325"/>
            </a:xfrm>
            <a:prstGeom prst="rect">
              <a:avLst/>
            </a:prstGeom>
          </p:spPr>
          <p:txBody>
            <a:bodyPr lIns="0" tIns="0" rIns="0" bIns="0" rtlCol="0" anchor="t">
              <a:spAutoFit/>
            </a:bodyPr>
            <a:lstStyle/>
            <a:p>
              <a:pPr>
                <a:lnSpc>
                  <a:spcPts val="3600"/>
                </a:lnSpc>
              </a:pPr>
              <a:r>
                <a:rPr lang="en-US" sz="3000">
                  <a:solidFill>
                    <a:srgbClr val="000000"/>
                  </a:solidFill>
                  <a:latin typeface="DM Sans"/>
                </a:rPr>
                <a:t>Kami mengevaluasi setiap hasil dari kedua dataset dengan menghitung skor dari data peringkat yang diprediksi. Kami mendefinisikan skor BM25 sebagai fungsi peringkat yang digunakan oleh mesin pencari untuk memperkirakan relevansi dokumen dengan </a:t>
              </a:r>
              <a:r>
                <a:rPr lang="en-US" sz="3000">
                  <a:solidFill>
                    <a:srgbClr val="000000"/>
                  </a:solidFill>
                  <a:latin typeface="DM Sans Italics"/>
                </a:rPr>
                <a:t>search query</a:t>
              </a:r>
              <a:r>
                <a:rPr lang="en-US" sz="3000">
                  <a:solidFill>
                    <a:srgbClr val="000000"/>
                  </a:solidFill>
                  <a:latin typeface="DM Sans"/>
                </a:rPr>
                <a:t> yang diberikan.</a:t>
              </a:r>
            </a:p>
            <a:p>
              <a:pPr>
                <a:lnSpc>
                  <a:spcPts val="3600"/>
                </a:lnSpc>
              </a:pPr>
              <a:endParaRPr lang="en-US" sz="3000">
                <a:solidFill>
                  <a:srgbClr val="000000"/>
                </a:solidFill>
                <a:latin typeface="DM Sans"/>
              </a:endParaRPr>
            </a:p>
            <a:p>
              <a:pPr>
                <a:lnSpc>
                  <a:spcPts val="3600"/>
                </a:lnSpc>
              </a:pPr>
              <a:endParaRPr lang="en-US" sz="3000">
                <a:solidFill>
                  <a:srgbClr val="000000"/>
                </a:solidFill>
                <a:latin typeface="DM Sans"/>
              </a:endParaRPr>
            </a:p>
            <a:p>
              <a:pPr>
                <a:lnSpc>
                  <a:spcPts val="3600"/>
                </a:lnSpc>
              </a:pPr>
              <a:endParaRPr lang="en-US" sz="3000">
                <a:solidFill>
                  <a:srgbClr val="000000"/>
                </a:solidFill>
                <a:latin typeface="DM Sans"/>
              </a:endParaRPr>
            </a:p>
            <a:p>
              <a:pPr algn="l">
                <a:lnSpc>
                  <a:spcPts val="3600"/>
                </a:lnSpc>
                <a:spcBef>
                  <a:spcPct val="0"/>
                </a:spcBef>
              </a:pPr>
              <a:endParaRPr lang="en-US" sz="3000">
                <a:solidFill>
                  <a:srgbClr val="000000"/>
                </a:solidFill>
                <a:latin typeface="DM Sans"/>
              </a:endParaRPr>
            </a:p>
          </p:txBody>
        </p:sp>
        <p:sp>
          <p:nvSpPr>
            <p:cNvPr id="8" name="TextBox 8"/>
            <p:cNvSpPr txBox="1"/>
            <p:nvPr/>
          </p:nvSpPr>
          <p:spPr>
            <a:xfrm>
              <a:off x="0" y="5252859"/>
              <a:ext cx="20294604" cy="547158"/>
            </a:xfrm>
            <a:prstGeom prst="rect">
              <a:avLst/>
            </a:prstGeom>
          </p:spPr>
          <p:txBody>
            <a:bodyPr lIns="0" tIns="0" rIns="0" bIns="0" rtlCol="0" anchor="t">
              <a:spAutoFit/>
            </a:bodyPr>
            <a:lstStyle/>
            <a:p>
              <a:pPr algn="l">
                <a:lnSpc>
                  <a:spcPts val="349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152296">
            <a:off x="10554543" y="-3785506"/>
            <a:ext cx="10173187" cy="10147754"/>
          </a:xfrm>
          <a:prstGeom prst="rect">
            <a:avLst/>
          </a:prstGeom>
        </p:spPr>
      </p:pic>
      <p:sp>
        <p:nvSpPr>
          <p:cNvPr id="3" name="TextBox 3"/>
          <p:cNvSpPr txBox="1"/>
          <p:nvPr/>
        </p:nvSpPr>
        <p:spPr>
          <a:xfrm>
            <a:off x="1028700" y="2845286"/>
            <a:ext cx="7428934" cy="672351"/>
          </a:xfrm>
          <a:prstGeom prst="rect">
            <a:avLst/>
          </a:prstGeom>
        </p:spPr>
        <p:txBody>
          <a:bodyPr lIns="0" tIns="0" rIns="0" bIns="0" rtlCol="0" anchor="t">
            <a:spAutoFit/>
          </a:bodyPr>
          <a:lstStyle/>
          <a:p>
            <a:pPr marL="960496" lvl="1" indent="-480248">
              <a:lnSpc>
                <a:spcPts val="5338"/>
              </a:lnSpc>
              <a:spcBef>
                <a:spcPct val="0"/>
              </a:spcBef>
              <a:buFont typeface="Arial"/>
              <a:buChar char="•"/>
            </a:pPr>
            <a:r>
              <a:rPr lang="en-US" sz="4448">
                <a:solidFill>
                  <a:srgbClr val="000000"/>
                </a:solidFill>
                <a:latin typeface="DM Sans Bold"/>
              </a:rPr>
              <a:t>Experiment</a:t>
            </a:r>
          </a:p>
        </p:txBody>
      </p:sp>
      <p:grpSp>
        <p:nvGrpSpPr>
          <p:cNvPr id="4" name="Group 4"/>
          <p:cNvGrpSpPr/>
          <p:nvPr/>
        </p:nvGrpSpPr>
        <p:grpSpPr>
          <a:xfrm>
            <a:off x="2042209" y="4030479"/>
            <a:ext cx="15217091" cy="4378588"/>
            <a:chOff x="0" y="0"/>
            <a:chExt cx="20289455" cy="5838117"/>
          </a:xfrm>
        </p:grpSpPr>
        <p:sp>
          <p:nvSpPr>
            <p:cNvPr id="5" name="TextBox 5"/>
            <p:cNvSpPr txBox="1"/>
            <p:nvPr/>
          </p:nvSpPr>
          <p:spPr>
            <a:xfrm>
              <a:off x="0" y="-9525"/>
              <a:ext cx="20289455" cy="4924425"/>
            </a:xfrm>
            <a:prstGeom prst="rect">
              <a:avLst/>
            </a:prstGeom>
          </p:spPr>
          <p:txBody>
            <a:bodyPr lIns="0" tIns="0" rIns="0" bIns="0" rtlCol="0" anchor="t">
              <a:spAutoFit/>
            </a:bodyPr>
            <a:lstStyle/>
            <a:p>
              <a:pPr>
                <a:lnSpc>
                  <a:spcPts val="3600"/>
                </a:lnSpc>
              </a:pPr>
              <a:r>
                <a:rPr lang="en-US" sz="3000">
                  <a:solidFill>
                    <a:srgbClr val="000000"/>
                  </a:solidFill>
                  <a:latin typeface="DM Sans"/>
                </a:rPr>
                <a:t>Membandingkan BM11 dan BM25 dilakukan dengan menggunakan dataset Song Lyrics dan Friends Dialog:</a:t>
              </a:r>
            </a:p>
            <a:p>
              <a:pPr>
                <a:lnSpc>
                  <a:spcPts val="3600"/>
                </a:lnSpc>
              </a:pPr>
              <a:endParaRPr lang="en-US" sz="3000">
                <a:solidFill>
                  <a:srgbClr val="000000"/>
                </a:solidFill>
                <a:latin typeface="DM Sans"/>
              </a:endParaRPr>
            </a:p>
            <a:p>
              <a:pPr marL="647700" lvl="1" indent="-323850">
                <a:lnSpc>
                  <a:spcPts val="3600"/>
                </a:lnSpc>
                <a:buFont typeface="Arial"/>
                <a:buChar char="•"/>
              </a:pPr>
              <a:r>
                <a:rPr lang="en-US" sz="3000">
                  <a:solidFill>
                    <a:srgbClr val="000000"/>
                  </a:solidFill>
                  <a:latin typeface="DM Sans"/>
                </a:rPr>
                <a:t>Preprocessing: menghapus data null, menghapus angka dan whitespace, tokenization, stopwords removal, dan punctuation</a:t>
              </a:r>
            </a:p>
            <a:p>
              <a:pPr marL="647700" lvl="1" indent="-323850">
                <a:lnSpc>
                  <a:spcPts val="3600"/>
                </a:lnSpc>
                <a:buFont typeface="Arial"/>
                <a:buChar char="•"/>
              </a:pPr>
              <a:r>
                <a:rPr lang="en-US" sz="3000">
                  <a:solidFill>
                    <a:srgbClr val="000000"/>
                  </a:solidFill>
                  <a:latin typeface="DM Sans"/>
                </a:rPr>
                <a:t>Set parameter: nilai b dalam rumus BM25 adalah 0,75 dan k = 1,2</a:t>
              </a:r>
            </a:p>
            <a:p>
              <a:pPr marL="647700" lvl="1" indent="-323850">
                <a:lnSpc>
                  <a:spcPts val="3600"/>
                </a:lnSpc>
                <a:buFont typeface="Arial"/>
                <a:buChar char="•"/>
              </a:pPr>
              <a:r>
                <a:rPr lang="en-US" sz="3000">
                  <a:solidFill>
                    <a:srgbClr val="000000"/>
                  </a:solidFill>
                  <a:latin typeface="DM Sans"/>
                </a:rPr>
                <a:t>Menganalisis skor BM11 dan BM25 dengan tabel dan diagram</a:t>
              </a:r>
            </a:p>
            <a:p>
              <a:pPr algn="l">
                <a:lnSpc>
                  <a:spcPts val="3600"/>
                </a:lnSpc>
                <a:spcBef>
                  <a:spcPct val="0"/>
                </a:spcBef>
              </a:pPr>
              <a:endParaRPr lang="en-US" sz="3000">
                <a:solidFill>
                  <a:srgbClr val="000000"/>
                </a:solidFill>
                <a:latin typeface="DM Sans"/>
              </a:endParaRPr>
            </a:p>
          </p:txBody>
        </p:sp>
        <p:sp>
          <p:nvSpPr>
            <p:cNvPr id="6" name="TextBox 6"/>
            <p:cNvSpPr txBox="1"/>
            <p:nvPr/>
          </p:nvSpPr>
          <p:spPr>
            <a:xfrm>
              <a:off x="0" y="5290959"/>
              <a:ext cx="20289455" cy="547158"/>
            </a:xfrm>
            <a:prstGeom prst="rect">
              <a:avLst/>
            </a:prstGeom>
          </p:spPr>
          <p:txBody>
            <a:bodyPr lIns="0" tIns="0" rIns="0" bIns="0" rtlCol="0" anchor="t">
              <a:spAutoFit/>
            </a:bodyPr>
            <a:lstStyle/>
            <a:p>
              <a:pPr algn="l">
                <a:lnSpc>
                  <a:spcPts val="3499"/>
                </a:lnSpc>
              </a:pPr>
              <a:endParaRPr/>
            </a:p>
          </p:txBody>
        </p:sp>
      </p:grpSp>
      <p:sp>
        <p:nvSpPr>
          <p:cNvPr id="7" name="AutoShape 7"/>
          <p:cNvSpPr/>
          <p:nvPr/>
        </p:nvSpPr>
        <p:spPr>
          <a:xfrm rot="1008">
            <a:off x="1028698" y="1731706"/>
            <a:ext cx="16230601" cy="0"/>
          </a:xfrm>
          <a:prstGeom prst="line">
            <a:avLst/>
          </a:prstGeom>
          <a:ln w="9525" cap="flat">
            <a:solidFill>
              <a:srgbClr val="000000"/>
            </a:solidFill>
            <a:prstDash val="solid"/>
            <a:headEnd type="none" w="sm" len="sm"/>
            <a:tailEnd type="none" w="sm" len="sm"/>
          </a:ln>
        </p:spPr>
      </p:sp>
      <p:sp>
        <p:nvSpPr>
          <p:cNvPr id="8" name="TextBox 8"/>
          <p:cNvSpPr txBox="1"/>
          <p:nvPr/>
        </p:nvSpPr>
        <p:spPr>
          <a:xfrm>
            <a:off x="1028697" y="404813"/>
            <a:ext cx="15742145" cy="1123950"/>
          </a:xfrm>
          <a:prstGeom prst="rect">
            <a:avLst/>
          </a:prstGeom>
        </p:spPr>
        <p:txBody>
          <a:bodyPr lIns="0" tIns="0" rIns="0" bIns="0" rtlCol="0" anchor="t">
            <a:spAutoFit/>
          </a:bodyPr>
          <a:lstStyle/>
          <a:p>
            <a:pPr>
              <a:lnSpc>
                <a:spcPts val="8999"/>
              </a:lnSpc>
              <a:spcBef>
                <a:spcPct val="0"/>
              </a:spcBef>
            </a:pPr>
            <a:r>
              <a:rPr lang="en-US" sz="7499">
                <a:solidFill>
                  <a:srgbClr val="000000"/>
                </a:solidFill>
                <a:latin typeface="DM Sans Bold"/>
              </a:rPr>
              <a:t>Experimental Evaluation (cont.)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152296">
            <a:off x="4589275" y="4184423"/>
            <a:ext cx="10173187" cy="10147754"/>
          </a:xfrm>
          <a:prstGeom prst="rect">
            <a:avLst/>
          </a:prstGeom>
        </p:spPr>
      </p:pic>
      <p:sp>
        <p:nvSpPr>
          <p:cNvPr id="3" name="AutoShape 3"/>
          <p:cNvSpPr/>
          <p:nvPr/>
        </p:nvSpPr>
        <p:spPr>
          <a:xfrm rot="1008">
            <a:off x="1028698" y="1731706"/>
            <a:ext cx="16230601" cy="0"/>
          </a:xfrm>
          <a:prstGeom prst="line">
            <a:avLst/>
          </a:prstGeom>
          <a:ln w="9525" cap="flat">
            <a:solidFill>
              <a:srgbClr val="000000"/>
            </a:solidFill>
            <a:prstDash val="solid"/>
            <a:headEnd type="none" w="sm" len="sm"/>
            <a:tailEnd type="none" w="sm" len="sm"/>
          </a:ln>
        </p:spPr>
      </p:sp>
      <p:sp>
        <p:nvSpPr>
          <p:cNvPr id="6" name="TextBox 6"/>
          <p:cNvSpPr txBox="1"/>
          <p:nvPr/>
        </p:nvSpPr>
        <p:spPr>
          <a:xfrm>
            <a:off x="1028697" y="2152387"/>
            <a:ext cx="7428934" cy="694951"/>
          </a:xfrm>
          <a:prstGeom prst="rect">
            <a:avLst/>
          </a:prstGeom>
        </p:spPr>
        <p:txBody>
          <a:bodyPr lIns="0" tIns="0" rIns="0" bIns="0" rtlCol="0" anchor="t">
            <a:spAutoFit/>
          </a:bodyPr>
          <a:lstStyle/>
          <a:p>
            <a:pPr marL="960496" lvl="1" indent="-480248">
              <a:lnSpc>
                <a:spcPts val="5338"/>
              </a:lnSpc>
              <a:spcBef>
                <a:spcPct val="0"/>
              </a:spcBef>
              <a:buFont typeface="Arial"/>
              <a:buChar char="•"/>
            </a:pPr>
            <a:r>
              <a:rPr lang="en-US" sz="4448">
                <a:solidFill>
                  <a:srgbClr val="000000"/>
                </a:solidFill>
                <a:latin typeface="DM Sans Bold"/>
              </a:rPr>
              <a:t>Experiment (cont.)</a:t>
            </a:r>
          </a:p>
        </p:txBody>
      </p:sp>
      <p:sp>
        <p:nvSpPr>
          <p:cNvPr id="7" name="TextBox 7"/>
          <p:cNvSpPr txBox="1"/>
          <p:nvPr/>
        </p:nvSpPr>
        <p:spPr>
          <a:xfrm>
            <a:off x="1028697" y="404813"/>
            <a:ext cx="15742145" cy="1123950"/>
          </a:xfrm>
          <a:prstGeom prst="rect">
            <a:avLst/>
          </a:prstGeom>
        </p:spPr>
        <p:txBody>
          <a:bodyPr lIns="0" tIns="0" rIns="0" bIns="0" rtlCol="0" anchor="t">
            <a:spAutoFit/>
          </a:bodyPr>
          <a:lstStyle/>
          <a:p>
            <a:pPr>
              <a:lnSpc>
                <a:spcPts val="8999"/>
              </a:lnSpc>
              <a:spcBef>
                <a:spcPct val="0"/>
              </a:spcBef>
            </a:pPr>
            <a:r>
              <a:rPr lang="en-US" sz="7499">
                <a:solidFill>
                  <a:srgbClr val="000000"/>
                </a:solidFill>
                <a:latin typeface="DM Sans Bold"/>
              </a:rPr>
              <a:t>Experimental Evaluation (cont.)</a:t>
            </a:r>
          </a:p>
        </p:txBody>
      </p:sp>
      <p:sp>
        <p:nvSpPr>
          <p:cNvPr id="8" name="TextBox 8"/>
          <p:cNvSpPr txBox="1"/>
          <p:nvPr/>
        </p:nvSpPr>
        <p:spPr>
          <a:xfrm>
            <a:off x="1883648" y="7951105"/>
            <a:ext cx="4932204"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DM Sans"/>
              </a:rPr>
              <a:t>BM11 on Dataset Song Lyrics</a:t>
            </a:r>
          </a:p>
        </p:txBody>
      </p:sp>
      <p:sp>
        <p:nvSpPr>
          <p:cNvPr id="9" name="TextBox 9"/>
          <p:cNvSpPr txBox="1"/>
          <p:nvPr/>
        </p:nvSpPr>
        <p:spPr>
          <a:xfrm>
            <a:off x="11030101" y="7951105"/>
            <a:ext cx="5153184"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DM Sans"/>
              </a:rPr>
              <a:t>BM25 on Dataset Song Lyrics</a:t>
            </a:r>
          </a:p>
        </p:txBody>
      </p:sp>
      <p:pic>
        <p:nvPicPr>
          <p:cNvPr id="15" name="Picture 14">
            <a:extLst>
              <a:ext uri="{FF2B5EF4-FFF2-40B4-BE49-F238E27FC236}">
                <a16:creationId xmlns:a16="http://schemas.microsoft.com/office/drawing/2014/main" id="{BEF2B146-2B3A-958B-5485-0C47350E7CA2}"/>
              </a:ext>
            </a:extLst>
          </p:cNvPr>
          <p:cNvPicPr>
            <a:picLocks noChangeAspect="1"/>
          </p:cNvPicPr>
          <p:nvPr/>
        </p:nvPicPr>
        <p:blipFill>
          <a:blip r:embed="rId3"/>
          <a:stretch>
            <a:fillRect/>
          </a:stretch>
        </p:blipFill>
        <p:spPr>
          <a:xfrm>
            <a:off x="10776974" y="3511963"/>
            <a:ext cx="5659438" cy="4223095"/>
          </a:xfrm>
          <a:prstGeom prst="rect">
            <a:avLst/>
          </a:prstGeom>
        </p:spPr>
      </p:pic>
      <p:pic>
        <p:nvPicPr>
          <p:cNvPr id="17" name="Picture 16">
            <a:extLst>
              <a:ext uri="{FF2B5EF4-FFF2-40B4-BE49-F238E27FC236}">
                <a16:creationId xmlns:a16="http://schemas.microsoft.com/office/drawing/2014/main" id="{D062FEE4-AFC3-8548-EE5E-DC2AA89946F6}"/>
              </a:ext>
            </a:extLst>
          </p:cNvPr>
          <p:cNvPicPr>
            <a:picLocks noChangeAspect="1"/>
          </p:cNvPicPr>
          <p:nvPr/>
        </p:nvPicPr>
        <p:blipFill>
          <a:blip r:embed="rId4"/>
          <a:stretch>
            <a:fillRect/>
          </a:stretch>
        </p:blipFill>
        <p:spPr>
          <a:xfrm>
            <a:off x="1604531" y="3544507"/>
            <a:ext cx="5490438" cy="4303317"/>
          </a:xfrm>
          <a:prstGeom prst="rect">
            <a:avLst/>
          </a:prstGeom>
        </p:spPr>
      </p:pic>
    </p:spTree>
    <p:extLst>
      <p:ext uri="{BB962C8B-B14F-4D97-AF65-F5344CB8AC3E}">
        <p14:creationId xmlns:p14="http://schemas.microsoft.com/office/powerpoint/2010/main" val="347509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152296">
            <a:off x="-5785321" y="762057"/>
            <a:ext cx="10173187" cy="10147754"/>
          </a:xfrm>
          <a:prstGeom prst="rect">
            <a:avLst/>
          </a:prstGeom>
        </p:spPr>
      </p:pic>
      <p:sp>
        <p:nvSpPr>
          <p:cNvPr id="3" name="AutoShape 3"/>
          <p:cNvSpPr/>
          <p:nvPr/>
        </p:nvSpPr>
        <p:spPr>
          <a:xfrm rot="1008">
            <a:off x="1028698" y="1731706"/>
            <a:ext cx="16230601" cy="0"/>
          </a:xfrm>
          <a:prstGeom prst="line">
            <a:avLst/>
          </a:prstGeom>
          <a:ln w="9525" cap="flat">
            <a:solidFill>
              <a:srgbClr val="000000"/>
            </a:solidFill>
            <a:prstDash val="solid"/>
            <a:headEnd type="none" w="sm" len="sm"/>
            <a:tailEnd type="none" w="sm" len="sm"/>
          </a:ln>
        </p:spPr>
      </p:sp>
      <p:sp>
        <p:nvSpPr>
          <p:cNvPr id="6" name="TextBox 6"/>
          <p:cNvSpPr txBox="1"/>
          <p:nvPr/>
        </p:nvSpPr>
        <p:spPr>
          <a:xfrm>
            <a:off x="1028697" y="2152387"/>
            <a:ext cx="7428934" cy="694951"/>
          </a:xfrm>
          <a:prstGeom prst="rect">
            <a:avLst/>
          </a:prstGeom>
        </p:spPr>
        <p:txBody>
          <a:bodyPr lIns="0" tIns="0" rIns="0" bIns="0" rtlCol="0" anchor="t">
            <a:spAutoFit/>
          </a:bodyPr>
          <a:lstStyle/>
          <a:p>
            <a:pPr marL="960496" lvl="1" indent="-480248">
              <a:lnSpc>
                <a:spcPts val="5338"/>
              </a:lnSpc>
              <a:spcBef>
                <a:spcPct val="0"/>
              </a:spcBef>
              <a:buFont typeface="Arial"/>
              <a:buChar char="•"/>
            </a:pPr>
            <a:r>
              <a:rPr lang="en-US" sz="4448">
                <a:solidFill>
                  <a:srgbClr val="000000"/>
                </a:solidFill>
                <a:latin typeface="DM Sans Bold"/>
              </a:rPr>
              <a:t>Experiment (cont.)</a:t>
            </a:r>
          </a:p>
        </p:txBody>
      </p:sp>
      <p:sp>
        <p:nvSpPr>
          <p:cNvPr id="7" name="TextBox 7"/>
          <p:cNvSpPr txBox="1"/>
          <p:nvPr/>
        </p:nvSpPr>
        <p:spPr>
          <a:xfrm>
            <a:off x="1028697" y="404813"/>
            <a:ext cx="15742145" cy="1123950"/>
          </a:xfrm>
          <a:prstGeom prst="rect">
            <a:avLst/>
          </a:prstGeom>
        </p:spPr>
        <p:txBody>
          <a:bodyPr lIns="0" tIns="0" rIns="0" bIns="0" rtlCol="0" anchor="t">
            <a:spAutoFit/>
          </a:bodyPr>
          <a:lstStyle/>
          <a:p>
            <a:pPr>
              <a:lnSpc>
                <a:spcPts val="8999"/>
              </a:lnSpc>
              <a:spcBef>
                <a:spcPct val="0"/>
              </a:spcBef>
            </a:pPr>
            <a:r>
              <a:rPr lang="en-US" sz="7499">
                <a:solidFill>
                  <a:srgbClr val="000000"/>
                </a:solidFill>
                <a:latin typeface="DM Sans Bold"/>
              </a:rPr>
              <a:t>Experimental Evaluation (cont.)</a:t>
            </a:r>
          </a:p>
        </p:txBody>
      </p:sp>
      <p:sp>
        <p:nvSpPr>
          <p:cNvPr id="8" name="TextBox 8"/>
          <p:cNvSpPr txBox="1"/>
          <p:nvPr/>
        </p:nvSpPr>
        <p:spPr>
          <a:xfrm>
            <a:off x="2162741" y="7951105"/>
            <a:ext cx="5389562"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DM Sans"/>
              </a:rPr>
              <a:t>BM11 on Dataset Friends Dialog</a:t>
            </a:r>
          </a:p>
        </p:txBody>
      </p:sp>
      <p:sp>
        <p:nvSpPr>
          <p:cNvPr id="9" name="TextBox 9"/>
          <p:cNvSpPr txBox="1"/>
          <p:nvPr/>
        </p:nvSpPr>
        <p:spPr>
          <a:xfrm>
            <a:off x="10499083" y="7951105"/>
            <a:ext cx="5610542"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DM Sans"/>
              </a:rPr>
              <a:t>BM25 on Dataset Friends Dialog</a:t>
            </a:r>
          </a:p>
        </p:txBody>
      </p:sp>
      <p:pic>
        <p:nvPicPr>
          <p:cNvPr id="15" name="Picture 14">
            <a:extLst>
              <a:ext uri="{FF2B5EF4-FFF2-40B4-BE49-F238E27FC236}">
                <a16:creationId xmlns:a16="http://schemas.microsoft.com/office/drawing/2014/main" id="{A723C211-09B6-50BF-E5E8-BB44544FB7E5}"/>
              </a:ext>
            </a:extLst>
          </p:cNvPr>
          <p:cNvPicPr>
            <a:picLocks noChangeAspect="1"/>
          </p:cNvPicPr>
          <p:nvPr/>
        </p:nvPicPr>
        <p:blipFill>
          <a:blip r:embed="rId3"/>
          <a:stretch>
            <a:fillRect/>
          </a:stretch>
        </p:blipFill>
        <p:spPr>
          <a:xfrm>
            <a:off x="10430057" y="3289648"/>
            <a:ext cx="5749438" cy="4456134"/>
          </a:xfrm>
          <a:prstGeom prst="rect">
            <a:avLst/>
          </a:prstGeom>
        </p:spPr>
      </p:pic>
      <p:pic>
        <p:nvPicPr>
          <p:cNvPr id="17" name="Picture 16">
            <a:extLst>
              <a:ext uri="{FF2B5EF4-FFF2-40B4-BE49-F238E27FC236}">
                <a16:creationId xmlns:a16="http://schemas.microsoft.com/office/drawing/2014/main" id="{836AF215-60E4-450A-C210-14D67F905737}"/>
              </a:ext>
            </a:extLst>
          </p:cNvPr>
          <p:cNvPicPr>
            <a:picLocks noChangeAspect="1"/>
          </p:cNvPicPr>
          <p:nvPr/>
        </p:nvPicPr>
        <p:blipFill>
          <a:blip r:embed="rId4"/>
          <a:stretch>
            <a:fillRect/>
          </a:stretch>
        </p:blipFill>
        <p:spPr>
          <a:xfrm>
            <a:off x="2108507" y="3289648"/>
            <a:ext cx="5749437" cy="4496189"/>
          </a:xfrm>
          <a:prstGeom prst="rect">
            <a:avLst/>
          </a:prstGeom>
        </p:spPr>
      </p:pic>
    </p:spTree>
    <p:extLst>
      <p:ext uri="{BB962C8B-B14F-4D97-AF65-F5344CB8AC3E}">
        <p14:creationId xmlns:p14="http://schemas.microsoft.com/office/powerpoint/2010/main" val="144202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152296">
            <a:off x="3813176" y="1295220"/>
            <a:ext cx="10173187" cy="10147754"/>
          </a:xfrm>
          <a:prstGeom prst="rect">
            <a:avLst/>
          </a:prstGeom>
        </p:spPr>
      </p:pic>
      <p:sp>
        <p:nvSpPr>
          <p:cNvPr id="3" name="AutoShape 3"/>
          <p:cNvSpPr/>
          <p:nvPr/>
        </p:nvSpPr>
        <p:spPr>
          <a:xfrm rot="1008">
            <a:off x="1028698" y="1731706"/>
            <a:ext cx="16230601" cy="0"/>
          </a:xfrm>
          <a:prstGeom prst="line">
            <a:avLst/>
          </a:prstGeom>
          <a:ln w="9525" cap="flat">
            <a:solidFill>
              <a:srgbClr val="000000"/>
            </a:solidFill>
            <a:prstDash val="solid"/>
            <a:headEnd type="none" w="sm" len="sm"/>
            <a:tailEnd type="none" w="sm" len="sm"/>
          </a:ln>
        </p:spPr>
      </p:sp>
      <p:sp>
        <p:nvSpPr>
          <p:cNvPr id="6" name="TextBox 6"/>
          <p:cNvSpPr txBox="1"/>
          <p:nvPr/>
        </p:nvSpPr>
        <p:spPr>
          <a:xfrm>
            <a:off x="1028697" y="2152387"/>
            <a:ext cx="7428934" cy="694951"/>
          </a:xfrm>
          <a:prstGeom prst="rect">
            <a:avLst/>
          </a:prstGeom>
        </p:spPr>
        <p:txBody>
          <a:bodyPr lIns="0" tIns="0" rIns="0" bIns="0" rtlCol="0" anchor="t">
            <a:spAutoFit/>
          </a:bodyPr>
          <a:lstStyle/>
          <a:p>
            <a:pPr marL="960496" lvl="1" indent="-480248">
              <a:lnSpc>
                <a:spcPts val="5338"/>
              </a:lnSpc>
              <a:spcBef>
                <a:spcPct val="0"/>
              </a:spcBef>
              <a:buFont typeface="Arial"/>
              <a:buChar char="•"/>
            </a:pPr>
            <a:r>
              <a:rPr lang="en-US" sz="4448">
                <a:solidFill>
                  <a:srgbClr val="000000"/>
                </a:solidFill>
                <a:latin typeface="DM Sans Bold"/>
              </a:rPr>
              <a:t>Experiment Diagram</a:t>
            </a:r>
          </a:p>
        </p:txBody>
      </p:sp>
      <p:sp>
        <p:nvSpPr>
          <p:cNvPr id="7" name="TextBox 7"/>
          <p:cNvSpPr txBox="1"/>
          <p:nvPr/>
        </p:nvSpPr>
        <p:spPr>
          <a:xfrm>
            <a:off x="1028697" y="404813"/>
            <a:ext cx="15742145" cy="1123950"/>
          </a:xfrm>
          <a:prstGeom prst="rect">
            <a:avLst/>
          </a:prstGeom>
        </p:spPr>
        <p:txBody>
          <a:bodyPr lIns="0" tIns="0" rIns="0" bIns="0" rtlCol="0" anchor="t">
            <a:spAutoFit/>
          </a:bodyPr>
          <a:lstStyle/>
          <a:p>
            <a:pPr>
              <a:lnSpc>
                <a:spcPts val="8999"/>
              </a:lnSpc>
              <a:spcBef>
                <a:spcPct val="0"/>
              </a:spcBef>
            </a:pPr>
            <a:r>
              <a:rPr lang="en-US" sz="7499">
                <a:solidFill>
                  <a:srgbClr val="000000"/>
                </a:solidFill>
                <a:latin typeface="DM Sans Bold"/>
              </a:rPr>
              <a:t>Experimental Evaluation (cont.)</a:t>
            </a:r>
          </a:p>
        </p:txBody>
      </p:sp>
      <p:sp>
        <p:nvSpPr>
          <p:cNvPr id="8" name="TextBox 8"/>
          <p:cNvSpPr txBox="1"/>
          <p:nvPr/>
        </p:nvSpPr>
        <p:spPr>
          <a:xfrm>
            <a:off x="1214018" y="9191625"/>
            <a:ext cx="7243614"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DM Sans"/>
              </a:rPr>
              <a:t>Score for Document Song Lyrics Diagram</a:t>
            </a:r>
          </a:p>
        </p:txBody>
      </p:sp>
      <p:sp>
        <p:nvSpPr>
          <p:cNvPr id="9" name="TextBox 9"/>
          <p:cNvSpPr txBox="1"/>
          <p:nvPr/>
        </p:nvSpPr>
        <p:spPr>
          <a:xfrm>
            <a:off x="10045836" y="9191625"/>
            <a:ext cx="651703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DM Sans"/>
              </a:rPr>
              <a:t>Score for Document Friends Diagram</a:t>
            </a:r>
          </a:p>
        </p:txBody>
      </p:sp>
      <p:pic>
        <p:nvPicPr>
          <p:cNvPr id="1026" name="Picture 2">
            <a:extLst>
              <a:ext uri="{FF2B5EF4-FFF2-40B4-BE49-F238E27FC236}">
                <a16:creationId xmlns:a16="http://schemas.microsoft.com/office/drawing/2014/main" id="{41E43A2F-E3C7-A5DD-43BD-0BD12896F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383" y="3298493"/>
            <a:ext cx="6553200"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C5605C-B8E2-7467-9543-278B29974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795" y="3220912"/>
            <a:ext cx="6556248" cy="53367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152296">
            <a:off x="-4342646" y="-4678589"/>
            <a:ext cx="10173187" cy="10147754"/>
          </a:xfrm>
          <a:prstGeom prst="rect">
            <a:avLst/>
          </a:prstGeom>
        </p:spPr>
      </p:pic>
      <p:sp>
        <p:nvSpPr>
          <p:cNvPr id="3" name="TextBox 3"/>
          <p:cNvSpPr txBox="1"/>
          <p:nvPr/>
        </p:nvSpPr>
        <p:spPr>
          <a:xfrm>
            <a:off x="1028697" y="2574397"/>
            <a:ext cx="7428934" cy="672351"/>
          </a:xfrm>
          <a:prstGeom prst="rect">
            <a:avLst/>
          </a:prstGeom>
        </p:spPr>
        <p:txBody>
          <a:bodyPr lIns="0" tIns="0" rIns="0" bIns="0" rtlCol="0" anchor="t">
            <a:spAutoFit/>
          </a:bodyPr>
          <a:lstStyle/>
          <a:p>
            <a:pPr marL="960496" lvl="1" indent="-480248">
              <a:lnSpc>
                <a:spcPts val="5338"/>
              </a:lnSpc>
              <a:spcBef>
                <a:spcPct val="0"/>
              </a:spcBef>
              <a:buFont typeface="Arial"/>
              <a:buChar char="•"/>
            </a:pPr>
            <a:r>
              <a:rPr lang="en-US" sz="4448">
                <a:solidFill>
                  <a:srgbClr val="000000"/>
                </a:solidFill>
                <a:latin typeface="DM Sans Bold"/>
              </a:rPr>
              <a:t>Evaluation</a:t>
            </a:r>
          </a:p>
        </p:txBody>
      </p:sp>
      <p:grpSp>
        <p:nvGrpSpPr>
          <p:cNvPr id="4" name="Group 4"/>
          <p:cNvGrpSpPr/>
          <p:nvPr/>
        </p:nvGrpSpPr>
        <p:grpSpPr>
          <a:xfrm>
            <a:off x="2057394" y="3770905"/>
            <a:ext cx="15201906" cy="5721613"/>
            <a:chOff x="0" y="0"/>
            <a:chExt cx="20269207" cy="7628817"/>
          </a:xfrm>
        </p:grpSpPr>
        <p:sp>
          <p:nvSpPr>
            <p:cNvPr id="5" name="TextBox 5"/>
            <p:cNvSpPr txBox="1"/>
            <p:nvPr/>
          </p:nvSpPr>
          <p:spPr>
            <a:xfrm>
              <a:off x="0" y="-9525"/>
              <a:ext cx="20269207" cy="6715125"/>
            </a:xfrm>
            <a:prstGeom prst="rect">
              <a:avLst/>
            </a:prstGeom>
          </p:spPr>
          <p:txBody>
            <a:bodyPr lIns="0" tIns="0" rIns="0" bIns="0" rtlCol="0" anchor="t">
              <a:spAutoFit/>
            </a:bodyPr>
            <a:lstStyle/>
            <a:p>
              <a:pPr>
                <a:lnSpc>
                  <a:spcPts val="3600"/>
                </a:lnSpc>
              </a:pPr>
              <a:r>
                <a:rPr lang="en-US" sz="3000">
                  <a:solidFill>
                    <a:srgbClr val="000000"/>
                  </a:solidFill>
                  <a:latin typeface="DM Sans"/>
                </a:rPr>
                <a:t>Berdasarkan eksperimen yang telah dilakukan, perbandingan BM11 dan BM25 menyatakan bahwa BM25 tidak selalu lebih unggul dari BM11. Hasil eksperimen yang dilakukan menunjukkan bahwa skor BM11 masih lebih unggul dari skor BM25. Skor yang dimaksud merupakan relevansi antara kueri dan dokumen dalam eksperimen.</a:t>
              </a:r>
            </a:p>
            <a:p>
              <a:pPr>
                <a:lnSpc>
                  <a:spcPts val="3600"/>
                </a:lnSpc>
              </a:pPr>
              <a:endParaRPr lang="en-US" sz="3000">
                <a:solidFill>
                  <a:srgbClr val="000000"/>
                </a:solidFill>
                <a:latin typeface="DM Sans"/>
              </a:endParaRPr>
            </a:p>
            <a:p>
              <a:pPr>
                <a:lnSpc>
                  <a:spcPts val="3600"/>
                </a:lnSpc>
              </a:pPr>
              <a:r>
                <a:rPr lang="en-US" sz="3000">
                  <a:solidFill>
                    <a:srgbClr val="000000"/>
                  </a:solidFill>
                  <a:latin typeface="DM Sans"/>
                </a:rPr>
                <a:t>Hal ini juga mengacu pada literature review yang telah dilakukan. Dimana dinyatakan bahwa skor BM25 lemah untuk kemunculan istilah kueri dalam dokumen yang sangat panjang, dan dengan demikian dokumen yang sangat panjang tersebut dapat dikenakan sanksi yang berlebihan. Dan eksperimen ini menggunakan dokumen yang panjang. Sehingga terbukti , BM25 tidak terlalu efektif untuk dokumen yang panjang.</a:t>
              </a:r>
            </a:p>
            <a:p>
              <a:pPr algn="l">
                <a:lnSpc>
                  <a:spcPts val="3600"/>
                </a:lnSpc>
                <a:spcBef>
                  <a:spcPct val="0"/>
                </a:spcBef>
              </a:pPr>
              <a:endParaRPr lang="en-US" sz="3000">
                <a:solidFill>
                  <a:srgbClr val="000000"/>
                </a:solidFill>
                <a:latin typeface="DM Sans"/>
              </a:endParaRPr>
            </a:p>
          </p:txBody>
        </p:sp>
        <p:sp>
          <p:nvSpPr>
            <p:cNvPr id="6" name="TextBox 6"/>
            <p:cNvSpPr txBox="1"/>
            <p:nvPr/>
          </p:nvSpPr>
          <p:spPr>
            <a:xfrm>
              <a:off x="0" y="7081659"/>
              <a:ext cx="20269207" cy="547158"/>
            </a:xfrm>
            <a:prstGeom prst="rect">
              <a:avLst/>
            </a:prstGeom>
          </p:spPr>
          <p:txBody>
            <a:bodyPr lIns="0" tIns="0" rIns="0" bIns="0" rtlCol="0" anchor="t">
              <a:spAutoFit/>
            </a:bodyPr>
            <a:lstStyle/>
            <a:p>
              <a:pPr algn="l">
                <a:lnSpc>
                  <a:spcPts val="3499"/>
                </a:lnSpc>
              </a:pPr>
              <a:endParaRPr/>
            </a:p>
          </p:txBody>
        </p:sp>
      </p:grpSp>
      <p:sp>
        <p:nvSpPr>
          <p:cNvPr id="7" name="AutoShape 7"/>
          <p:cNvSpPr/>
          <p:nvPr/>
        </p:nvSpPr>
        <p:spPr>
          <a:xfrm rot="1008">
            <a:off x="1028698" y="1731706"/>
            <a:ext cx="16230601" cy="0"/>
          </a:xfrm>
          <a:prstGeom prst="line">
            <a:avLst/>
          </a:prstGeom>
          <a:ln w="9525" cap="flat">
            <a:solidFill>
              <a:srgbClr val="000000"/>
            </a:solidFill>
            <a:prstDash val="solid"/>
            <a:headEnd type="none" w="sm" len="sm"/>
            <a:tailEnd type="none" w="sm" len="sm"/>
          </a:ln>
        </p:spPr>
      </p:sp>
      <p:sp>
        <p:nvSpPr>
          <p:cNvPr id="8" name="TextBox 8"/>
          <p:cNvSpPr txBox="1"/>
          <p:nvPr/>
        </p:nvSpPr>
        <p:spPr>
          <a:xfrm>
            <a:off x="1028697" y="404813"/>
            <a:ext cx="15742145" cy="1123950"/>
          </a:xfrm>
          <a:prstGeom prst="rect">
            <a:avLst/>
          </a:prstGeom>
        </p:spPr>
        <p:txBody>
          <a:bodyPr lIns="0" tIns="0" rIns="0" bIns="0" rtlCol="0" anchor="t">
            <a:spAutoFit/>
          </a:bodyPr>
          <a:lstStyle/>
          <a:p>
            <a:pPr>
              <a:lnSpc>
                <a:spcPts val="8999"/>
              </a:lnSpc>
              <a:spcBef>
                <a:spcPct val="0"/>
              </a:spcBef>
            </a:pPr>
            <a:r>
              <a:rPr lang="en-US" sz="7499">
                <a:solidFill>
                  <a:srgbClr val="000000"/>
                </a:solidFill>
                <a:latin typeface="DM Sans Bold"/>
              </a:rPr>
              <a:t>Experimental Evaluation (cont.)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TextBox 2"/>
          <p:cNvSpPr txBox="1"/>
          <p:nvPr/>
        </p:nvSpPr>
        <p:spPr>
          <a:xfrm>
            <a:off x="979267" y="1464001"/>
            <a:ext cx="5079319" cy="1104900"/>
          </a:xfrm>
          <a:prstGeom prst="rect">
            <a:avLst/>
          </a:prstGeom>
        </p:spPr>
        <p:txBody>
          <a:bodyPr lIns="0" tIns="0" rIns="0" bIns="0" rtlCol="0" anchor="t">
            <a:spAutoFit/>
          </a:bodyPr>
          <a:lstStyle/>
          <a:p>
            <a:pPr>
              <a:lnSpc>
                <a:spcPts val="8759"/>
              </a:lnSpc>
              <a:spcBef>
                <a:spcPct val="0"/>
              </a:spcBef>
            </a:pPr>
            <a:r>
              <a:rPr lang="en-US" sz="7299">
                <a:solidFill>
                  <a:srgbClr val="000000"/>
                </a:solidFill>
                <a:latin typeface="DM Sans Bold"/>
              </a:rPr>
              <a:t>Conclusion</a:t>
            </a:r>
          </a:p>
        </p:txBody>
      </p:sp>
      <p:sp>
        <p:nvSpPr>
          <p:cNvPr id="3" name="TextBox 3"/>
          <p:cNvSpPr txBox="1"/>
          <p:nvPr/>
        </p:nvSpPr>
        <p:spPr>
          <a:xfrm>
            <a:off x="7352674" y="1314621"/>
            <a:ext cx="9906626" cy="7624262"/>
          </a:xfrm>
          <a:prstGeom prst="rect">
            <a:avLst/>
          </a:prstGeom>
        </p:spPr>
        <p:txBody>
          <a:bodyPr lIns="0" tIns="0" rIns="0" bIns="0" rtlCol="0" anchor="t">
            <a:spAutoFit/>
          </a:bodyPr>
          <a:lstStyle/>
          <a:p>
            <a:pPr algn="just">
              <a:lnSpc>
                <a:spcPts val="5540"/>
              </a:lnSpc>
            </a:pPr>
            <a:r>
              <a:rPr lang="en-US" sz="3957">
                <a:solidFill>
                  <a:srgbClr val="000000"/>
                </a:solidFill>
                <a:latin typeface="DM Sans"/>
              </a:rPr>
              <a:t>Penelitian ini membuktikan bahwa BM25 tidak selalu lebih unggul dari BM11. Ditinjau berdasarkan hasil eksperimen yang dilakukan peneliti menunjukkan bahwa, skor BM11 lebih tinggi dari skor BM25. Eksperimen yang dilakukan peneliti menggunakan dokumen yang panjang, mengacu pada literature review lain yang menyatakan bahwa skor BM25 lemah untuk query terms pada dokumen yang sangat panjang.</a:t>
            </a:r>
          </a:p>
        </p:txBody>
      </p:sp>
      <p:sp>
        <p:nvSpPr>
          <p:cNvPr id="4" name="AutoShape 4"/>
          <p:cNvSpPr/>
          <p:nvPr/>
        </p:nvSpPr>
        <p:spPr>
          <a:xfrm rot="-5400000">
            <a:off x="3163315" y="5138738"/>
            <a:ext cx="7590766" cy="0"/>
          </a:xfrm>
          <a:prstGeom prst="line">
            <a:avLst/>
          </a:prstGeom>
          <a:ln w="9525" cap="flat">
            <a:solidFill>
              <a:srgbClr val="000000"/>
            </a:solidFill>
            <a:prstDash val="solid"/>
            <a:headEnd type="none" w="sm" len="sm"/>
            <a:tailEnd type="none" w="sm" len="sm"/>
          </a:ln>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8570" y="3813490"/>
            <a:ext cx="3280712" cy="4119615"/>
          </a:xfrm>
          <a:prstGeom prst="rect">
            <a:avLst/>
          </a:prstGeom>
        </p:spPr>
      </p:pic>
      <p:pic>
        <p:nvPicPr>
          <p:cNvPr id="6" name="Picture 6"/>
          <p:cNvPicPr>
            <a:picLocks noChangeAspect="1"/>
          </p:cNvPicPr>
          <p:nvPr/>
        </p:nvPicPr>
        <p:blipFill>
          <a:blip r:embed="rId4"/>
          <a:srcRect l="22766" t="5154" b="5154"/>
          <a:stretch>
            <a:fillRect/>
          </a:stretch>
        </p:blipFill>
        <p:spPr>
          <a:xfrm rot="-1215526">
            <a:off x="-5802760" y="-239457"/>
            <a:ext cx="9816860" cy="1222550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242111">
            <a:off x="5578449" y="3033864"/>
            <a:ext cx="14177728" cy="13929618"/>
          </a:xfrm>
          <a:prstGeom prst="rect">
            <a:avLst/>
          </a:prstGeom>
        </p:spPr>
      </p:pic>
      <p:sp>
        <p:nvSpPr>
          <p:cNvPr id="3" name="TextBox 3"/>
          <p:cNvSpPr txBox="1"/>
          <p:nvPr/>
        </p:nvSpPr>
        <p:spPr>
          <a:xfrm>
            <a:off x="6993065" y="4676775"/>
            <a:ext cx="4301871" cy="923925"/>
          </a:xfrm>
          <a:prstGeom prst="rect">
            <a:avLst/>
          </a:prstGeom>
        </p:spPr>
        <p:txBody>
          <a:bodyPr lIns="0" tIns="0" rIns="0" bIns="0" rtlCol="0" anchor="t">
            <a:spAutoFit/>
          </a:bodyPr>
          <a:lstStyle/>
          <a:p>
            <a:pPr>
              <a:lnSpc>
                <a:spcPts val="7200"/>
              </a:lnSpc>
              <a:spcBef>
                <a:spcPct val="0"/>
              </a:spcBef>
            </a:pPr>
            <a:r>
              <a:rPr lang="en-US" sz="6000">
                <a:solidFill>
                  <a:srgbClr val="000000"/>
                </a:solidFill>
                <a:latin typeface="DM Sans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270559" y="-3540568"/>
            <a:ext cx="8291788" cy="8229600"/>
          </a:xfrm>
          <a:prstGeom prst="rect">
            <a:avLst/>
          </a:prstGeom>
        </p:spPr>
      </p:pic>
      <p:sp>
        <p:nvSpPr>
          <p:cNvPr id="3" name="TextBox 3"/>
          <p:cNvSpPr txBox="1"/>
          <p:nvPr/>
        </p:nvSpPr>
        <p:spPr>
          <a:xfrm>
            <a:off x="1409573" y="1078966"/>
            <a:ext cx="6024896" cy="13811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0000"/>
                </a:solidFill>
                <a:latin typeface="DM Sans Bold"/>
              </a:rPr>
              <a:t>Overview</a:t>
            </a:r>
          </a:p>
        </p:txBody>
      </p:sp>
      <p:grpSp>
        <p:nvGrpSpPr>
          <p:cNvPr id="4" name="Group 4"/>
          <p:cNvGrpSpPr/>
          <p:nvPr/>
        </p:nvGrpSpPr>
        <p:grpSpPr>
          <a:xfrm>
            <a:off x="1409573" y="3565198"/>
            <a:ext cx="15849727" cy="5864876"/>
            <a:chOff x="0" y="0"/>
            <a:chExt cx="21132969" cy="7819835"/>
          </a:xfrm>
        </p:grpSpPr>
        <p:sp>
          <p:nvSpPr>
            <p:cNvPr id="5" name="TextBox 5"/>
            <p:cNvSpPr txBox="1"/>
            <p:nvPr/>
          </p:nvSpPr>
          <p:spPr>
            <a:xfrm>
              <a:off x="0" y="-66675"/>
              <a:ext cx="21132969" cy="6889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Introduction</a:t>
              </a:r>
            </a:p>
          </p:txBody>
        </p:sp>
        <p:sp>
          <p:nvSpPr>
            <p:cNvPr id="6" name="TextBox 6"/>
            <p:cNvSpPr txBox="1"/>
            <p:nvPr/>
          </p:nvSpPr>
          <p:spPr>
            <a:xfrm>
              <a:off x="0" y="827834"/>
              <a:ext cx="21132969" cy="6889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Literature Review</a:t>
              </a:r>
            </a:p>
          </p:txBody>
        </p:sp>
        <p:sp>
          <p:nvSpPr>
            <p:cNvPr id="7" name="TextBox 7"/>
            <p:cNvSpPr txBox="1"/>
            <p:nvPr/>
          </p:nvSpPr>
          <p:spPr>
            <a:xfrm>
              <a:off x="0" y="1722342"/>
              <a:ext cx="21132969" cy="21367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Analysis</a:t>
              </a:r>
            </a:p>
            <a:p>
              <a:pPr marL="1295400" lvl="2" indent="-431800">
                <a:lnSpc>
                  <a:spcPts val="4200"/>
                </a:lnSpc>
                <a:buFont typeface="Arial"/>
                <a:buChar char="⚬"/>
              </a:pPr>
              <a:r>
                <a:rPr lang="en-US" sz="3000">
                  <a:solidFill>
                    <a:srgbClr val="000000"/>
                  </a:solidFill>
                  <a:latin typeface="DM Sans"/>
                </a:rPr>
                <a:t>Research Stage Design</a:t>
              </a:r>
            </a:p>
            <a:p>
              <a:pPr marL="1295400" lvl="2" indent="-431800">
                <a:lnSpc>
                  <a:spcPts val="4200"/>
                </a:lnSpc>
                <a:buFont typeface="Arial"/>
                <a:buChar char="⚬"/>
              </a:pPr>
              <a:r>
                <a:rPr lang="en-US" sz="3000">
                  <a:solidFill>
                    <a:srgbClr val="000000"/>
                  </a:solidFill>
                  <a:latin typeface="DM Sans"/>
                </a:rPr>
                <a:t>Analysis of BM11 and BM25 Methods Based on Previous Research</a:t>
              </a:r>
            </a:p>
          </p:txBody>
        </p:sp>
        <p:sp>
          <p:nvSpPr>
            <p:cNvPr id="8" name="TextBox 8"/>
            <p:cNvSpPr txBox="1"/>
            <p:nvPr/>
          </p:nvSpPr>
          <p:spPr>
            <a:xfrm>
              <a:off x="0" y="4064651"/>
              <a:ext cx="21132969" cy="28606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Experimental Evaluation</a:t>
              </a:r>
            </a:p>
            <a:p>
              <a:pPr marL="1295400" lvl="2" indent="-431800">
                <a:lnSpc>
                  <a:spcPts val="4200"/>
                </a:lnSpc>
                <a:buFont typeface="Arial"/>
                <a:buChar char="⚬"/>
              </a:pPr>
              <a:r>
                <a:rPr lang="en-US" sz="3000">
                  <a:solidFill>
                    <a:srgbClr val="000000"/>
                  </a:solidFill>
                  <a:latin typeface="DM Sans"/>
                </a:rPr>
                <a:t>Experimental Setup</a:t>
              </a:r>
            </a:p>
            <a:p>
              <a:pPr marL="1295400" lvl="2" indent="-431800">
                <a:lnSpc>
                  <a:spcPts val="4200"/>
                </a:lnSpc>
                <a:buFont typeface="Arial"/>
                <a:buChar char="⚬"/>
              </a:pPr>
              <a:r>
                <a:rPr lang="en-US" sz="3000">
                  <a:solidFill>
                    <a:srgbClr val="000000"/>
                  </a:solidFill>
                  <a:latin typeface="DM Sans"/>
                </a:rPr>
                <a:t>Experiment</a:t>
              </a:r>
            </a:p>
            <a:p>
              <a:pPr marL="1295400" lvl="2" indent="-431800">
                <a:lnSpc>
                  <a:spcPts val="4200"/>
                </a:lnSpc>
                <a:buFont typeface="Arial"/>
                <a:buChar char="⚬"/>
              </a:pPr>
              <a:r>
                <a:rPr lang="en-US" sz="3000">
                  <a:solidFill>
                    <a:srgbClr val="000000"/>
                  </a:solidFill>
                  <a:latin typeface="DM Sans"/>
                </a:rPr>
                <a:t>Evaluation</a:t>
              </a:r>
            </a:p>
          </p:txBody>
        </p:sp>
        <p:sp>
          <p:nvSpPr>
            <p:cNvPr id="9" name="TextBox 9"/>
            <p:cNvSpPr txBox="1"/>
            <p:nvPr/>
          </p:nvSpPr>
          <p:spPr>
            <a:xfrm>
              <a:off x="0" y="7130860"/>
              <a:ext cx="21132969" cy="6889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DM Sans"/>
                </a:rPr>
                <a:t>Conclusion</a:t>
              </a:r>
            </a:p>
          </p:txBody>
        </p:sp>
      </p:grpSp>
      <p:sp>
        <p:nvSpPr>
          <p:cNvPr id="10" name="AutoShape 10"/>
          <p:cNvSpPr/>
          <p:nvPr/>
        </p:nvSpPr>
        <p:spPr>
          <a:xfrm>
            <a:off x="1409573" y="3248073"/>
            <a:ext cx="15115652" cy="0"/>
          </a:xfrm>
          <a:prstGeom prst="line">
            <a:avLst/>
          </a:prstGeom>
          <a:ln w="9525"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402" r="18458"/>
          <a:stretch>
            <a:fillRect/>
          </a:stretch>
        </p:blipFill>
        <p:spPr>
          <a:xfrm>
            <a:off x="461745" y="2596998"/>
            <a:ext cx="6628000" cy="5093004"/>
          </a:xfrm>
          <a:prstGeom prst="rect">
            <a:avLst/>
          </a:prstGeom>
        </p:spPr>
      </p:pic>
      <p:sp>
        <p:nvSpPr>
          <p:cNvPr id="3" name="TextBox 3"/>
          <p:cNvSpPr txBox="1"/>
          <p:nvPr/>
        </p:nvSpPr>
        <p:spPr>
          <a:xfrm>
            <a:off x="7499229" y="2668129"/>
            <a:ext cx="10327026" cy="6878992"/>
          </a:xfrm>
          <a:prstGeom prst="rect">
            <a:avLst/>
          </a:prstGeom>
        </p:spPr>
        <p:txBody>
          <a:bodyPr lIns="0" tIns="0" rIns="0" bIns="0" rtlCol="0" anchor="t">
            <a:spAutoFit/>
          </a:bodyPr>
          <a:lstStyle/>
          <a:p>
            <a:pPr marL="663577" lvl="1" indent="-331788">
              <a:lnSpc>
                <a:spcPts val="4302"/>
              </a:lnSpc>
              <a:buFont typeface="Arial"/>
              <a:buChar char="•"/>
            </a:pPr>
            <a:r>
              <a:rPr lang="en-US" sz="3073">
                <a:solidFill>
                  <a:srgbClr val="000000"/>
                </a:solidFill>
                <a:latin typeface="DM Sans"/>
              </a:rPr>
              <a:t>Information Retrieval (IR) berkaitan dengan penyimpanan, pengorganisasian, dan akses informasi. IR membantu pengguna memperoleh informasi yang relevan dari sekumpulan sumber informasi yang besar dan tidak terstruktur.</a:t>
            </a:r>
          </a:p>
          <a:p>
            <a:pPr marL="663577" lvl="1" indent="-331788">
              <a:lnSpc>
                <a:spcPts val="4302"/>
              </a:lnSpc>
              <a:buFont typeface="Arial"/>
              <a:buChar char="•"/>
            </a:pPr>
            <a:r>
              <a:rPr lang="en-US" sz="3073">
                <a:solidFill>
                  <a:srgbClr val="000000"/>
                </a:solidFill>
                <a:latin typeface="DM Sans"/>
              </a:rPr>
              <a:t>Binary Independence Model (BIM) berfungsi menentukan relasi nilai relevansi dari suatu dokumen yang dicari berdasarkan pembobotan biner yang disesuaikan dengan query yang diinput. 3 Extension BIM adalah: </a:t>
            </a:r>
          </a:p>
          <a:p>
            <a:pPr marL="2994042" lvl="5" indent="-499007">
              <a:lnSpc>
                <a:spcPts val="3882"/>
              </a:lnSpc>
              <a:buFont typeface="Arial"/>
              <a:buChar char="⚬"/>
            </a:pPr>
            <a:r>
              <a:rPr lang="en-US" sz="2773">
                <a:solidFill>
                  <a:srgbClr val="000000"/>
                </a:solidFill>
                <a:latin typeface="DM Sans"/>
              </a:rPr>
              <a:t>Two-poisson model</a:t>
            </a:r>
          </a:p>
          <a:p>
            <a:pPr marL="2994042" lvl="5" indent="-499007">
              <a:lnSpc>
                <a:spcPts val="3882"/>
              </a:lnSpc>
              <a:buFont typeface="Arial"/>
              <a:buChar char="⚬"/>
            </a:pPr>
            <a:r>
              <a:rPr lang="en-US" sz="2773">
                <a:solidFill>
                  <a:srgbClr val="FF1616"/>
                </a:solidFill>
                <a:latin typeface="DM Sans"/>
              </a:rPr>
              <a:t>BM 11</a:t>
            </a:r>
          </a:p>
          <a:p>
            <a:pPr marL="2994042" lvl="5" indent="-499007" algn="l">
              <a:lnSpc>
                <a:spcPts val="3882"/>
              </a:lnSpc>
              <a:buFont typeface="Arial"/>
              <a:buChar char="⚬"/>
            </a:pPr>
            <a:r>
              <a:rPr lang="en-US" sz="2773">
                <a:solidFill>
                  <a:srgbClr val="FF1616"/>
                </a:solidFill>
                <a:latin typeface="DM Sans"/>
              </a:rPr>
              <a:t>BM25</a:t>
            </a:r>
          </a:p>
        </p:txBody>
      </p:sp>
      <p:sp>
        <p:nvSpPr>
          <p:cNvPr id="4" name="TextBox 4"/>
          <p:cNvSpPr txBox="1"/>
          <p:nvPr/>
        </p:nvSpPr>
        <p:spPr>
          <a:xfrm>
            <a:off x="7499229" y="739879"/>
            <a:ext cx="10327026" cy="1828800"/>
          </a:xfrm>
          <a:prstGeom prst="rect">
            <a:avLst/>
          </a:prstGeom>
        </p:spPr>
        <p:txBody>
          <a:bodyPr lIns="0" tIns="0" rIns="0" bIns="0" rtlCol="0" anchor="t">
            <a:spAutoFit/>
          </a:bodyPr>
          <a:lstStyle/>
          <a:p>
            <a:pPr marL="0" lvl="0" indent="0" algn="l">
              <a:lnSpc>
                <a:spcPts val="14425"/>
              </a:lnSpc>
              <a:spcBef>
                <a:spcPct val="0"/>
              </a:spcBef>
            </a:pPr>
            <a:r>
              <a:rPr lang="en-US" sz="12021">
                <a:solidFill>
                  <a:srgbClr val="000000"/>
                </a:solidFill>
                <a:latin typeface="DM Sans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TextBox 2"/>
          <p:cNvSpPr txBox="1"/>
          <p:nvPr/>
        </p:nvSpPr>
        <p:spPr>
          <a:xfrm>
            <a:off x="7409635" y="2724085"/>
            <a:ext cx="10327026" cy="6503707"/>
          </a:xfrm>
          <a:prstGeom prst="rect">
            <a:avLst/>
          </a:prstGeom>
        </p:spPr>
        <p:txBody>
          <a:bodyPr lIns="0" tIns="0" rIns="0" bIns="0" rtlCol="0" anchor="t">
            <a:spAutoFit/>
          </a:bodyPr>
          <a:lstStyle/>
          <a:p>
            <a:pPr marL="663577" lvl="1" indent="-331788">
              <a:lnSpc>
                <a:spcPts val="4302"/>
              </a:lnSpc>
              <a:buFont typeface="Arial"/>
              <a:buChar char="•"/>
            </a:pPr>
            <a:r>
              <a:rPr lang="en-US" sz="3073">
                <a:solidFill>
                  <a:srgbClr val="000000"/>
                </a:solidFill>
                <a:latin typeface="DM Sans"/>
              </a:rPr>
              <a:t>BM11: model yang mengoreksi faktor penskalaan bobot Two Poisson Model untuk memperhitungkan panjang dokumen yang berbeda.</a:t>
            </a:r>
          </a:p>
          <a:p>
            <a:pPr marL="663577" lvl="1" indent="-331788">
              <a:lnSpc>
                <a:spcPts val="4302"/>
              </a:lnSpc>
              <a:buFont typeface="Arial"/>
              <a:buChar char="•"/>
            </a:pPr>
            <a:r>
              <a:rPr lang="en-US" sz="3073">
                <a:solidFill>
                  <a:srgbClr val="000000"/>
                </a:solidFill>
                <a:latin typeface="DM Sans"/>
              </a:rPr>
              <a:t>BM25: model yang mengontrol jumlah jumlah koreksi untuk panjang dokumen dengan parameter tambahan b.</a:t>
            </a:r>
          </a:p>
          <a:p>
            <a:pPr>
              <a:lnSpc>
                <a:spcPts val="4302"/>
              </a:lnSpc>
            </a:pPr>
            <a:endParaRPr lang="en-US" sz="3073">
              <a:solidFill>
                <a:srgbClr val="000000"/>
              </a:solidFill>
              <a:latin typeface="DM Sans"/>
            </a:endParaRPr>
          </a:p>
          <a:p>
            <a:pPr algn="l">
              <a:lnSpc>
                <a:spcPts val="4302"/>
              </a:lnSpc>
            </a:pPr>
            <a:r>
              <a:rPr lang="en-US" sz="3073">
                <a:solidFill>
                  <a:srgbClr val="000000"/>
                </a:solidFill>
                <a:latin typeface="DM Sans"/>
              </a:rPr>
              <a:t>Penelitian sebelumnya menyebutkan BM25 lebih unggul dari BM11. Penelitian ini akan membuktikan hal tersebut dengan bereksperimen terhadap dua dataset yang sama, kemudian menganalisis hasil eksperimen untuk setiap model.</a:t>
            </a:r>
          </a:p>
        </p:txBody>
      </p:sp>
      <p:sp>
        <p:nvSpPr>
          <p:cNvPr id="3" name="TextBox 3"/>
          <p:cNvSpPr txBox="1"/>
          <p:nvPr/>
        </p:nvSpPr>
        <p:spPr>
          <a:xfrm>
            <a:off x="7409635" y="1059208"/>
            <a:ext cx="10327026" cy="1266825"/>
          </a:xfrm>
          <a:prstGeom prst="rect">
            <a:avLst/>
          </a:prstGeom>
        </p:spPr>
        <p:txBody>
          <a:bodyPr lIns="0" tIns="0" rIns="0" bIns="0" rtlCol="0" anchor="t">
            <a:spAutoFit/>
          </a:bodyPr>
          <a:lstStyle/>
          <a:p>
            <a:pPr marL="0" lvl="0" indent="0" algn="l">
              <a:lnSpc>
                <a:spcPts val="9986"/>
              </a:lnSpc>
              <a:spcBef>
                <a:spcPct val="0"/>
              </a:spcBef>
            </a:pPr>
            <a:r>
              <a:rPr lang="en-US" sz="8322">
                <a:solidFill>
                  <a:srgbClr val="000000"/>
                </a:solidFill>
                <a:latin typeface="DM Sans Bold"/>
              </a:rPr>
              <a:t>Introduction (cont.)</a:t>
            </a:r>
          </a:p>
        </p:txBody>
      </p:sp>
      <p:pic>
        <p:nvPicPr>
          <p:cNvPr id="4" name="Picture 4"/>
          <p:cNvPicPr>
            <a:picLocks noChangeAspect="1"/>
          </p:cNvPicPr>
          <p:nvPr/>
        </p:nvPicPr>
        <p:blipFill>
          <a:blip r:embed="rId2"/>
          <a:srcRect l="7402" r="18458"/>
          <a:stretch>
            <a:fillRect/>
          </a:stretch>
        </p:blipFill>
        <p:spPr>
          <a:xfrm>
            <a:off x="461745" y="2596998"/>
            <a:ext cx="6628000" cy="50930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476978"/>
            <a:ext cx="7389578" cy="1555701"/>
          </a:xfrm>
          <a:prstGeom prst="rect">
            <a:avLst/>
          </a:prstGeom>
        </p:spPr>
      </p:pic>
      <p:pic>
        <p:nvPicPr>
          <p:cNvPr id="3" name="Picture 3"/>
          <p:cNvPicPr>
            <a:picLocks noChangeAspect="1"/>
          </p:cNvPicPr>
          <p:nvPr/>
        </p:nvPicPr>
        <p:blipFill>
          <a:blip r:embed="rId3"/>
          <a:srcRect/>
          <a:stretch>
            <a:fillRect/>
          </a:stretch>
        </p:blipFill>
        <p:spPr>
          <a:xfrm>
            <a:off x="9366560" y="3587799"/>
            <a:ext cx="8493642" cy="1476587"/>
          </a:xfrm>
          <a:prstGeom prst="rect">
            <a:avLst/>
          </a:prstGeom>
        </p:spPr>
      </p:pic>
      <p:sp>
        <p:nvSpPr>
          <p:cNvPr id="4" name="TextBox 4"/>
          <p:cNvSpPr txBox="1"/>
          <p:nvPr/>
        </p:nvSpPr>
        <p:spPr>
          <a:xfrm>
            <a:off x="1028700" y="2553053"/>
            <a:ext cx="7529315" cy="4667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000000"/>
                </a:solidFill>
                <a:latin typeface="DM Sans Bold"/>
              </a:rPr>
              <a:t>BM11</a:t>
            </a:r>
          </a:p>
        </p:txBody>
      </p:sp>
      <p:sp>
        <p:nvSpPr>
          <p:cNvPr id="5" name="TextBox 5"/>
          <p:cNvSpPr txBox="1"/>
          <p:nvPr/>
        </p:nvSpPr>
        <p:spPr>
          <a:xfrm>
            <a:off x="1028700" y="5705475"/>
            <a:ext cx="16831502" cy="3705225"/>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DM Sans Bold"/>
              </a:rPr>
              <a:t>Tahap pertama menggunakan algoritma ranking Okapi BM11 untuk mendapatkan dokumen yang paling relevan, dan Passage Based digunakan pada tahap kedua untuk menghapus dokumen yang tidak relevan yang telah diambil dari tahap pertama</a:t>
            </a:r>
          </a:p>
          <a:p>
            <a:pPr marL="647700" lvl="1" indent="-323850">
              <a:lnSpc>
                <a:spcPts val="3600"/>
              </a:lnSpc>
              <a:buFont typeface="Arial"/>
              <a:buChar char="•"/>
            </a:pPr>
            <a:r>
              <a:rPr lang="en-US" sz="3000">
                <a:solidFill>
                  <a:srgbClr val="000000"/>
                </a:solidFill>
                <a:latin typeface="DM Sans Bold"/>
              </a:rPr>
              <a:t>Kombinasi 2-poisson model (salah satunya Okapi BM11) akan meningkatkan mean average precision (MAP)</a:t>
            </a:r>
          </a:p>
          <a:p>
            <a:pPr marL="647700" lvl="1" indent="-323850">
              <a:lnSpc>
                <a:spcPts val="3600"/>
              </a:lnSpc>
              <a:buFont typeface="Arial"/>
              <a:buChar char="•"/>
            </a:pPr>
            <a:r>
              <a:rPr lang="en-US" sz="3000">
                <a:solidFill>
                  <a:srgbClr val="000000"/>
                </a:solidFill>
                <a:latin typeface="DM Sans Bold"/>
              </a:rPr>
              <a:t>BM25 lebih efektif dan memiliki akurasi yang lebih tinggi dalam menyortir dokumen berdasarkan query yang diinput</a:t>
            </a:r>
          </a:p>
          <a:p>
            <a:pPr marL="647700" lvl="1" indent="-323850" algn="l">
              <a:lnSpc>
                <a:spcPts val="3600"/>
              </a:lnSpc>
              <a:spcBef>
                <a:spcPct val="0"/>
              </a:spcBef>
              <a:buFont typeface="Arial"/>
              <a:buChar char="•"/>
            </a:pPr>
            <a:r>
              <a:rPr lang="en-US" sz="3000">
                <a:solidFill>
                  <a:srgbClr val="000000"/>
                </a:solidFill>
                <a:latin typeface="DM Sans Bold"/>
              </a:rPr>
              <a:t>Skor BM25 lemah untuk kemunculan istilah kueri dalam dokumen yang sangat panjang</a:t>
            </a:r>
          </a:p>
        </p:txBody>
      </p:sp>
      <p:sp>
        <p:nvSpPr>
          <p:cNvPr id="6" name="TextBox 6"/>
          <p:cNvSpPr txBox="1"/>
          <p:nvPr/>
        </p:nvSpPr>
        <p:spPr>
          <a:xfrm>
            <a:off x="9366560" y="2553053"/>
            <a:ext cx="8130216" cy="923925"/>
          </a:xfrm>
          <a:prstGeom prst="rect">
            <a:avLst/>
          </a:prstGeom>
        </p:spPr>
        <p:txBody>
          <a:bodyPr lIns="0" tIns="0" rIns="0" bIns="0" rtlCol="0" anchor="t">
            <a:spAutoFit/>
          </a:bodyPr>
          <a:lstStyle/>
          <a:p>
            <a:pPr>
              <a:lnSpc>
                <a:spcPts val="3600"/>
              </a:lnSpc>
            </a:pPr>
            <a:r>
              <a:rPr lang="en-US" sz="3000">
                <a:solidFill>
                  <a:srgbClr val="000000"/>
                </a:solidFill>
                <a:latin typeface="DM Sans Bold"/>
              </a:rPr>
              <a:t>BM25</a:t>
            </a:r>
          </a:p>
          <a:p>
            <a:pPr marL="0" lvl="0" indent="0" algn="l">
              <a:lnSpc>
                <a:spcPts val="3600"/>
              </a:lnSpc>
              <a:spcBef>
                <a:spcPct val="0"/>
              </a:spcBef>
            </a:pPr>
            <a:endParaRPr lang="en-US" sz="3000">
              <a:solidFill>
                <a:srgbClr val="000000"/>
              </a:solidFill>
              <a:latin typeface="DM Sans Bold"/>
            </a:endParaRPr>
          </a:p>
        </p:txBody>
      </p:sp>
      <p:grpSp>
        <p:nvGrpSpPr>
          <p:cNvPr id="7" name="Group 7"/>
          <p:cNvGrpSpPr/>
          <p:nvPr/>
        </p:nvGrpSpPr>
        <p:grpSpPr>
          <a:xfrm>
            <a:off x="1028700" y="1028700"/>
            <a:ext cx="8689979" cy="1995562"/>
            <a:chOff x="0" y="0"/>
            <a:chExt cx="11586638" cy="2660749"/>
          </a:xfrm>
        </p:grpSpPr>
        <p:sp>
          <p:nvSpPr>
            <p:cNvPr id="8" name="TextBox 8"/>
            <p:cNvSpPr txBox="1"/>
            <p:nvPr/>
          </p:nvSpPr>
          <p:spPr>
            <a:xfrm>
              <a:off x="0" y="0"/>
              <a:ext cx="11586638" cy="1612900"/>
            </a:xfrm>
            <a:prstGeom prst="rect">
              <a:avLst/>
            </a:prstGeom>
          </p:spPr>
          <p:txBody>
            <a:bodyPr lIns="0" tIns="0" rIns="0" bIns="0" rtlCol="0" anchor="t">
              <a:spAutoFit/>
            </a:bodyPr>
            <a:lstStyle/>
            <a:p>
              <a:pPr>
                <a:lnSpc>
                  <a:spcPts val="9599"/>
                </a:lnSpc>
                <a:spcBef>
                  <a:spcPct val="0"/>
                </a:spcBef>
              </a:pPr>
              <a:r>
                <a:rPr lang="en-US" sz="7999">
                  <a:solidFill>
                    <a:srgbClr val="000000"/>
                  </a:solidFill>
                  <a:latin typeface="DM Sans Bold"/>
                </a:rPr>
                <a:t>Literature Review</a:t>
              </a:r>
            </a:p>
          </p:txBody>
        </p:sp>
        <p:sp>
          <p:nvSpPr>
            <p:cNvPr id="9" name="TextBox 9"/>
            <p:cNvSpPr txBox="1"/>
            <p:nvPr/>
          </p:nvSpPr>
          <p:spPr>
            <a:xfrm>
              <a:off x="0" y="2128407"/>
              <a:ext cx="5547043" cy="532342"/>
            </a:xfrm>
            <a:prstGeom prst="rect">
              <a:avLst/>
            </a:prstGeom>
          </p:spPr>
          <p:txBody>
            <a:bodyPr lIns="0" tIns="0" rIns="0" bIns="0" rtlCol="0" anchor="t">
              <a:spAutoFit/>
            </a:bodyPr>
            <a:lstStyle/>
            <a:p>
              <a:pPr>
                <a:lnSpc>
                  <a:spcPts val="3249"/>
                </a:lnSpc>
              </a:pPr>
              <a:endParaRPr/>
            </a:p>
          </p:txBody>
        </p:sp>
      </p:grpSp>
      <p:pic>
        <p:nvPicPr>
          <p:cNvPr id="10" name="Picture 10"/>
          <p:cNvPicPr>
            <a:picLocks noChangeAspect="1"/>
          </p:cNvPicPr>
          <p:nvPr/>
        </p:nvPicPr>
        <p:blipFill>
          <a:blip r:embed="rId4"/>
          <a:srcRect/>
          <a:stretch>
            <a:fillRect/>
          </a:stretch>
        </p:blipFill>
        <p:spPr>
          <a:xfrm rot="8412404">
            <a:off x="-3008947" y="-2297765"/>
            <a:ext cx="8075295"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412404">
            <a:off x="5808682" y="6172200"/>
            <a:ext cx="8075295" cy="8229600"/>
          </a:xfrm>
          <a:prstGeom prst="rect">
            <a:avLst/>
          </a:prstGeom>
        </p:spPr>
      </p:pic>
      <p:sp>
        <p:nvSpPr>
          <p:cNvPr id="3" name="AutoShape 3"/>
          <p:cNvSpPr/>
          <p:nvPr/>
        </p:nvSpPr>
        <p:spPr>
          <a:xfrm rot="-5400000">
            <a:off x="6873687" y="5764081"/>
            <a:ext cx="7340687" cy="0"/>
          </a:xfrm>
          <a:prstGeom prst="line">
            <a:avLst/>
          </a:prstGeom>
          <a:ln w="9525" cap="flat">
            <a:solidFill>
              <a:srgbClr val="000000"/>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028700" y="3516910"/>
            <a:ext cx="9214005" cy="5741390"/>
          </a:xfrm>
          <a:prstGeom prst="rect">
            <a:avLst/>
          </a:prstGeom>
        </p:spPr>
      </p:pic>
      <p:sp>
        <p:nvSpPr>
          <p:cNvPr id="5" name="TextBox 5"/>
          <p:cNvSpPr txBox="1"/>
          <p:nvPr/>
        </p:nvSpPr>
        <p:spPr>
          <a:xfrm>
            <a:off x="1379865" y="1908088"/>
            <a:ext cx="7764135" cy="13811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Analysis</a:t>
            </a:r>
          </a:p>
        </p:txBody>
      </p:sp>
      <p:grpSp>
        <p:nvGrpSpPr>
          <p:cNvPr id="6" name="Group 6"/>
          <p:cNvGrpSpPr/>
          <p:nvPr/>
        </p:nvGrpSpPr>
        <p:grpSpPr>
          <a:xfrm>
            <a:off x="10844068" y="2098500"/>
            <a:ext cx="6415232" cy="7278950"/>
            <a:chOff x="0" y="0"/>
            <a:chExt cx="8553643" cy="9705267"/>
          </a:xfrm>
        </p:grpSpPr>
        <p:sp>
          <p:nvSpPr>
            <p:cNvPr id="7" name="TextBox 7"/>
            <p:cNvSpPr txBox="1"/>
            <p:nvPr/>
          </p:nvSpPr>
          <p:spPr>
            <a:xfrm>
              <a:off x="0" y="-9525"/>
              <a:ext cx="8553643" cy="7207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000000"/>
                  </a:solidFill>
                  <a:latin typeface="DM Sans Bold"/>
                </a:rPr>
                <a:t>Research Stage Design</a:t>
              </a:r>
            </a:p>
          </p:txBody>
        </p:sp>
        <p:sp>
          <p:nvSpPr>
            <p:cNvPr id="8" name="TextBox 8"/>
            <p:cNvSpPr txBox="1"/>
            <p:nvPr/>
          </p:nvSpPr>
          <p:spPr>
            <a:xfrm>
              <a:off x="0" y="1468259"/>
              <a:ext cx="8553643" cy="8237008"/>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DM Sans"/>
                </a:rPr>
                <a:t>Introduction, menjelaskan apa yang akan menjadi topik penelitian</a:t>
              </a:r>
            </a:p>
            <a:p>
              <a:pPr marL="539749" lvl="1" indent="-269875">
                <a:lnSpc>
                  <a:spcPts val="3499"/>
                </a:lnSpc>
                <a:buFont typeface="Arial"/>
                <a:buChar char="•"/>
              </a:pPr>
              <a:r>
                <a:rPr lang="en-US" sz="2499">
                  <a:solidFill>
                    <a:srgbClr val="000000"/>
                  </a:solidFill>
                  <a:latin typeface="DM Sans"/>
                </a:rPr>
                <a:t>Literature Review,  mengumpulkan referensi yang akan digunakan dalam penelitian</a:t>
              </a:r>
            </a:p>
            <a:p>
              <a:pPr marL="539749" lvl="1" indent="-269875">
                <a:lnSpc>
                  <a:spcPts val="3499"/>
                </a:lnSpc>
                <a:buFont typeface="Arial"/>
                <a:buChar char="•"/>
              </a:pPr>
              <a:r>
                <a:rPr lang="en-US" sz="2499">
                  <a:solidFill>
                    <a:srgbClr val="000000"/>
                  </a:solidFill>
                  <a:latin typeface="DM Sans"/>
                </a:rPr>
                <a:t>Analysis, menganalisis metode BM11 dan BM25 berdasarkan hasil penelitian sebelumnya</a:t>
              </a:r>
            </a:p>
            <a:p>
              <a:pPr marL="539749" lvl="1" indent="-269875">
                <a:lnSpc>
                  <a:spcPts val="3499"/>
                </a:lnSpc>
                <a:buFont typeface="Arial"/>
                <a:buChar char="•"/>
              </a:pPr>
              <a:r>
                <a:rPr lang="en-US" sz="2499">
                  <a:solidFill>
                    <a:srgbClr val="000000"/>
                  </a:solidFill>
                  <a:latin typeface="DM Sans"/>
                </a:rPr>
                <a:t>Experimental Evaluation, membahas perbandingan BM11 dengan BM25 dengan melakukan eksperimen pada dua set data</a:t>
              </a:r>
            </a:p>
            <a:p>
              <a:pPr marL="539749" lvl="1" indent="-269875" algn="l">
                <a:lnSpc>
                  <a:spcPts val="3499"/>
                </a:lnSpc>
                <a:buFont typeface="Arial"/>
                <a:buChar char="•"/>
              </a:pPr>
              <a:r>
                <a:rPr lang="en-US" sz="2499">
                  <a:solidFill>
                    <a:srgbClr val="000000"/>
                  </a:solidFill>
                  <a:latin typeface="DM Sans"/>
                </a:rPr>
                <a:t>Conclusion, menyampaikan kesimpulan hasil penelitian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390" b="5390"/>
          <a:stretch>
            <a:fillRect/>
          </a:stretch>
        </p:blipFill>
        <p:spPr>
          <a:xfrm rot="8412404">
            <a:off x="15348682" y="-381167"/>
            <a:ext cx="9051171" cy="8229600"/>
          </a:xfrm>
          <a:prstGeom prst="rect">
            <a:avLst/>
          </a:prstGeom>
        </p:spPr>
      </p:pic>
      <p:sp>
        <p:nvSpPr>
          <p:cNvPr id="3" name="AutoShape 3"/>
          <p:cNvSpPr/>
          <p:nvPr/>
        </p:nvSpPr>
        <p:spPr>
          <a:xfrm>
            <a:off x="1379865" y="3399709"/>
            <a:ext cx="8864128" cy="0"/>
          </a:xfrm>
          <a:prstGeom prst="line">
            <a:avLst/>
          </a:prstGeom>
          <a:ln w="9525" cap="flat">
            <a:solidFill>
              <a:srgbClr val="000000"/>
            </a:solidFill>
            <a:prstDash val="solid"/>
            <a:headEnd type="none" w="sm" len="sm"/>
            <a:tailEnd type="none" w="sm" len="sm"/>
          </a:ln>
        </p:spPr>
      </p:sp>
      <p:sp>
        <p:nvSpPr>
          <p:cNvPr id="4" name="TextBox 4"/>
          <p:cNvSpPr txBox="1"/>
          <p:nvPr/>
        </p:nvSpPr>
        <p:spPr>
          <a:xfrm>
            <a:off x="1379865" y="1908088"/>
            <a:ext cx="8864128" cy="1381125"/>
          </a:xfrm>
          <a:prstGeom prst="rect">
            <a:avLst/>
          </a:prstGeom>
        </p:spPr>
        <p:txBody>
          <a:bodyPr lIns="0" tIns="0" rIns="0" bIns="0" rtlCol="0" anchor="t">
            <a:spAutoFit/>
          </a:bodyPr>
          <a:lstStyle/>
          <a:p>
            <a:pPr>
              <a:lnSpc>
                <a:spcPts val="10800"/>
              </a:lnSpc>
              <a:spcBef>
                <a:spcPct val="0"/>
              </a:spcBef>
            </a:pPr>
            <a:r>
              <a:rPr lang="en-US" sz="9000">
                <a:solidFill>
                  <a:srgbClr val="000000"/>
                </a:solidFill>
                <a:latin typeface="DM Sans Bold"/>
              </a:rPr>
              <a:t>Analysis (cont.)</a:t>
            </a:r>
          </a:p>
        </p:txBody>
      </p:sp>
      <p:grpSp>
        <p:nvGrpSpPr>
          <p:cNvPr id="5" name="Group 5"/>
          <p:cNvGrpSpPr/>
          <p:nvPr/>
        </p:nvGrpSpPr>
        <p:grpSpPr>
          <a:xfrm>
            <a:off x="1379865" y="3733633"/>
            <a:ext cx="15513958" cy="4621475"/>
            <a:chOff x="0" y="0"/>
            <a:chExt cx="20685277" cy="6161967"/>
          </a:xfrm>
        </p:grpSpPr>
        <p:sp>
          <p:nvSpPr>
            <p:cNvPr id="6" name="TextBox 6"/>
            <p:cNvSpPr txBox="1"/>
            <p:nvPr/>
          </p:nvSpPr>
          <p:spPr>
            <a:xfrm>
              <a:off x="0" y="-9525"/>
              <a:ext cx="20685277" cy="7207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000000"/>
                  </a:solidFill>
                  <a:latin typeface="DM Sans Bold"/>
                </a:rPr>
                <a:t>Analysis of BM11 and BM25 Methods Based on Previous Research</a:t>
              </a:r>
            </a:p>
          </p:txBody>
        </p:sp>
        <p:sp>
          <p:nvSpPr>
            <p:cNvPr id="7" name="TextBox 7"/>
            <p:cNvSpPr txBox="1"/>
            <p:nvPr/>
          </p:nvSpPr>
          <p:spPr>
            <a:xfrm>
              <a:off x="0" y="1468259"/>
              <a:ext cx="20685277" cy="4693708"/>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DM Sans"/>
                </a:rPr>
                <a:t>BM11 adalah model yang mengoreksi faktor penskalaan bobot model Two Poisson untuk memperhitungkan panjang dokumen yang berbeda</a:t>
              </a:r>
            </a:p>
            <a:p>
              <a:pPr marL="539749" lvl="1" indent="-269875">
                <a:lnSpc>
                  <a:spcPts val="3499"/>
                </a:lnSpc>
                <a:buFont typeface="Arial"/>
                <a:buChar char="•"/>
              </a:pPr>
              <a:r>
                <a:rPr lang="en-US" sz="2499">
                  <a:solidFill>
                    <a:srgbClr val="000000"/>
                  </a:solidFill>
                  <a:latin typeface="DM Sans"/>
                </a:rPr>
                <a:t>BM25 adalah model yang mengontrol jumlah koreksi untuk panjang dokumen dengan parameter tambahan b</a:t>
              </a:r>
            </a:p>
            <a:p>
              <a:pPr marL="539749" lvl="1" indent="-269875" algn="l">
                <a:lnSpc>
                  <a:spcPts val="3499"/>
                </a:lnSpc>
                <a:buFont typeface="Arial"/>
                <a:buChar char="•"/>
              </a:pPr>
              <a:r>
                <a:rPr lang="en-US" sz="2499">
                  <a:solidFill>
                    <a:srgbClr val="000000"/>
                  </a:solidFill>
                  <a:latin typeface="DM Sans"/>
                </a:rPr>
                <a:t>BM25 dinilai menghasilkan kinerja yang lebih baik dengan akurasi yang lebih tinggi dalam menyortir dokumen berdasarkan query yang dimasukkan dibandingkan dengan BM11. Jika dilihat dari rumus untuk metode BM11 dan BM25, yang membedakan kedua metode tersebut adalah BM25 memiliki parameter tambahan pada rumus yaitu nilai b. Nilai b adalah parameter atau nilai konstanta.</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100000">
            <a:off x="7089400" y="600041"/>
            <a:ext cx="8075295" cy="8229600"/>
          </a:xfrm>
          <a:prstGeom prst="rect">
            <a:avLst/>
          </a:prstGeom>
        </p:spPr>
      </p:pic>
      <p:sp>
        <p:nvSpPr>
          <p:cNvPr id="3" name="AutoShape 3"/>
          <p:cNvSpPr/>
          <p:nvPr/>
        </p:nvSpPr>
        <p:spPr>
          <a:xfrm rot="1008">
            <a:off x="1028698" y="1731706"/>
            <a:ext cx="16230601" cy="0"/>
          </a:xfrm>
          <a:prstGeom prst="line">
            <a:avLst/>
          </a:prstGeom>
          <a:ln w="9525" cap="flat">
            <a:solidFill>
              <a:srgbClr val="000000"/>
            </a:solidFill>
            <a:prstDash val="solid"/>
            <a:headEnd type="none" w="sm" len="sm"/>
            <a:tailEnd type="none" w="sm" len="sm"/>
          </a:ln>
        </p:spPr>
      </p:sp>
      <p:graphicFrame>
        <p:nvGraphicFramePr>
          <p:cNvPr id="4" name="Table 4"/>
          <p:cNvGraphicFramePr>
            <a:graphicFrameLocks noGrp="1"/>
          </p:cNvGraphicFramePr>
          <p:nvPr/>
        </p:nvGraphicFramePr>
        <p:xfrm>
          <a:off x="1028700" y="5603926"/>
          <a:ext cx="16230602" cy="4360761"/>
        </p:xfrm>
        <a:graphic>
          <a:graphicData uri="http://schemas.openxmlformats.org/drawingml/2006/table">
            <a:tbl>
              <a:tblPr/>
              <a:tblGrid>
                <a:gridCol w="8115301">
                  <a:extLst>
                    <a:ext uri="{9D8B030D-6E8A-4147-A177-3AD203B41FA5}">
                      <a16:colId xmlns:a16="http://schemas.microsoft.com/office/drawing/2014/main" val="20000"/>
                    </a:ext>
                  </a:extLst>
                </a:gridCol>
                <a:gridCol w="8115301">
                  <a:extLst>
                    <a:ext uri="{9D8B030D-6E8A-4147-A177-3AD203B41FA5}">
                      <a16:colId xmlns:a16="http://schemas.microsoft.com/office/drawing/2014/main" val="20001"/>
                    </a:ext>
                  </a:extLst>
                </a:gridCol>
              </a:tblGrid>
              <a:tr h="4360761">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956A"/>
                    </a:solidFill>
                  </a:tcPr>
                </a:tc>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0D2EF"/>
                    </a:solidFill>
                  </a:tcPr>
                </a:tc>
                <a:extLst>
                  <a:ext uri="{0D108BD9-81ED-4DB2-BD59-A6C34878D82A}">
                    <a16:rowId xmlns:a16="http://schemas.microsoft.com/office/drawing/2014/main" val="10000"/>
                  </a:ext>
                </a:extLst>
              </a:tr>
            </a:tbl>
          </a:graphicData>
        </a:graphic>
      </p:graphicFrame>
      <p:pic>
        <p:nvPicPr>
          <p:cNvPr id="5" name="Picture 5"/>
          <p:cNvPicPr>
            <a:picLocks noChangeAspect="1"/>
          </p:cNvPicPr>
          <p:nvPr/>
        </p:nvPicPr>
        <p:blipFill>
          <a:blip r:embed="rId3"/>
          <a:srcRect/>
          <a:stretch>
            <a:fillRect/>
          </a:stretch>
        </p:blipFill>
        <p:spPr>
          <a:xfrm>
            <a:off x="1444134" y="6746926"/>
            <a:ext cx="7191670" cy="2682423"/>
          </a:xfrm>
          <a:prstGeom prst="rect">
            <a:avLst/>
          </a:prstGeom>
        </p:spPr>
      </p:pic>
      <p:pic>
        <p:nvPicPr>
          <p:cNvPr id="6" name="Picture 6"/>
          <p:cNvPicPr>
            <a:picLocks noChangeAspect="1"/>
          </p:cNvPicPr>
          <p:nvPr/>
        </p:nvPicPr>
        <p:blipFill>
          <a:blip r:embed="rId4"/>
          <a:srcRect/>
          <a:stretch>
            <a:fillRect/>
          </a:stretch>
        </p:blipFill>
        <p:spPr>
          <a:xfrm>
            <a:off x="9639300" y="6746926"/>
            <a:ext cx="7131542" cy="1595061"/>
          </a:xfrm>
          <a:prstGeom prst="rect">
            <a:avLst/>
          </a:prstGeom>
        </p:spPr>
      </p:pic>
      <p:sp>
        <p:nvSpPr>
          <p:cNvPr id="7" name="TextBox 7"/>
          <p:cNvSpPr txBox="1"/>
          <p:nvPr/>
        </p:nvSpPr>
        <p:spPr>
          <a:xfrm>
            <a:off x="1028697" y="404813"/>
            <a:ext cx="12523985" cy="1123950"/>
          </a:xfrm>
          <a:prstGeom prst="rect">
            <a:avLst/>
          </a:prstGeom>
        </p:spPr>
        <p:txBody>
          <a:bodyPr lIns="0" tIns="0" rIns="0" bIns="0" rtlCol="0" anchor="t">
            <a:spAutoFit/>
          </a:bodyPr>
          <a:lstStyle/>
          <a:p>
            <a:pPr>
              <a:lnSpc>
                <a:spcPts val="8999"/>
              </a:lnSpc>
              <a:spcBef>
                <a:spcPct val="0"/>
              </a:spcBef>
            </a:pPr>
            <a:r>
              <a:rPr lang="en-US" sz="7499">
                <a:solidFill>
                  <a:srgbClr val="000000"/>
                </a:solidFill>
                <a:latin typeface="DM Sans Bold"/>
              </a:rPr>
              <a:t>Experimental Evaluation</a:t>
            </a:r>
          </a:p>
        </p:txBody>
      </p:sp>
      <p:grpSp>
        <p:nvGrpSpPr>
          <p:cNvPr id="8" name="Group 8"/>
          <p:cNvGrpSpPr/>
          <p:nvPr/>
        </p:nvGrpSpPr>
        <p:grpSpPr>
          <a:xfrm>
            <a:off x="1028700" y="6029244"/>
            <a:ext cx="3011525" cy="1149613"/>
            <a:chOff x="0" y="0"/>
            <a:chExt cx="4015367" cy="1532817"/>
          </a:xfrm>
        </p:grpSpPr>
        <p:sp>
          <p:nvSpPr>
            <p:cNvPr id="9" name="TextBox 9"/>
            <p:cNvSpPr txBox="1"/>
            <p:nvPr/>
          </p:nvSpPr>
          <p:spPr>
            <a:xfrm>
              <a:off x="0" y="-9525"/>
              <a:ext cx="4015367" cy="619125"/>
            </a:xfrm>
            <a:prstGeom prst="rect">
              <a:avLst/>
            </a:prstGeom>
          </p:spPr>
          <p:txBody>
            <a:bodyPr lIns="0" tIns="0" rIns="0" bIns="0" rtlCol="0" anchor="t">
              <a:spAutoFit/>
            </a:bodyPr>
            <a:lstStyle/>
            <a:p>
              <a:pPr marL="647700" lvl="1" indent="-323850" algn="l">
                <a:lnSpc>
                  <a:spcPts val="3600"/>
                </a:lnSpc>
                <a:spcBef>
                  <a:spcPct val="0"/>
                </a:spcBef>
                <a:buFont typeface="Arial"/>
                <a:buChar char="•"/>
              </a:pPr>
              <a:r>
                <a:rPr lang="en-US" sz="3000">
                  <a:solidFill>
                    <a:srgbClr val="000000"/>
                  </a:solidFill>
                  <a:latin typeface="DM Sans Bold"/>
                </a:rPr>
                <a:t>Song Lyrics:</a:t>
              </a:r>
            </a:p>
          </p:txBody>
        </p:sp>
        <p:sp>
          <p:nvSpPr>
            <p:cNvPr id="10" name="TextBox 10"/>
            <p:cNvSpPr txBox="1"/>
            <p:nvPr/>
          </p:nvSpPr>
          <p:spPr>
            <a:xfrm>
              <a:off x="0" y="985659"/>
              <a:ext cx="4015367" cy="547158"/>
            </a:xfrm>
            <a:prstGeom prst="rect">
              <a:avLst/>
            </a:prstGeom>
          </p:spPr>
          <p:txBody>
            <a:bodyPr lIns="0" tIns="0" rIns="0" bIns="0" rtlCol="0" anchor="t">
              <a:spAutoFit/>
            </a:bodyPr>
            <a:lstStyle/>
            <a:p>
              <a:pPr algn="l">
                <a:lnSpc>
                  <a:spcPts val="3499"/>
                </a:lnSpc>
              </a:pPr>
              <a:endParaRPr/>
            </a:p>
          </p:txBody>
        </p:sp>
      </p:grpSp>
      <p:sp>
        <p:nvSpPr>
          <p:cNvPr id="11" name="TextBox 11"/>
          <p:cNvSpPr txBox="1"/>
          <p:nvPr/>
        </p:nvSpPr>
        <p:spPr>
          <a:xfrm>
            <a:off x="1028700" y="1943637"/>
            <a:ext cx="7428934" cy="672351"/>
          </a:xfrm>
          <a:prstGeom prst="rect">
            <a:avLst/>
          </a:prstGeom>
        </p:spPr>
        <p:txBody>
          <a:bodyPr lIns="0" tIns="0" rIns="0" bIns="0" rtlCol="0" anchor="t">
            <a:spAutoFit/>
          </a:bodyPr>
          <a:lstStyle/>
          <a:p>
            <a:pPr marL="960496" lvl="1" indent="-480248">
              <a:lnSpc>
                <a:spcPts val="5338"/>
              </a:lnSpc>
              <a:spcBef>
                <a:spcPct val="0"/>
              </a:spcBef>
              <a:buFont typeface="Arial"/>
              <a:buChar char="•"/>
            </a:pPr>
            <a:r>
              <a:rPr lang="en-US" sz="4448">
                <a:solidFill>
                  <a:srgbClr val="000000"/>
                </a:solidFill>
                <a:latin typeface="DM Sans Bold"/>
              </a:rPr>
              <a:t>Experimental Setup</a:t>
            </a:r>
          </a:p>
        </p:txBody>
      </p:sp>
      <p:grpSp>
        <p:nvGrpSpPr>
          <p:cNvPr id="12" name="Group 12"/>
          <p:cNvGrpSpPr/>
          <p:nvPr/>
        </p:nvGrpSpPr>
        <p:grpSpPr>
          <a:xfrm>
            <a:off x="2038347" y="3050831"/>
            <a:ext cx="15201906" cy="2978413"/>
            <a:chOff x="0" y="0"/>
            <a:chExt cx="20269207" cy="3971217"/>
          </a:xfrm>
        </p:grpSpPr>
        <p:sp>
          <p:nvSpPr>
            <p:cNvPr id="13" name="TextBox 13"/>
            <p:cNvSpPr txBox="1"/>
            <p:nvPr/>
          </p:nvSpPr>
          <p:spPr>
            <a:xfrm>
              <a:off x="0" y="-9525"/>
              <a:ext cx="20269207" cy="3057525"/>
            </a:xfrm>
            <a:prstGeom prst="rect">
              <a:avLst/>
            </a:prstGeom>
          </p:spPr>
          <p:txBody>
            <a:bodyPr lIns="0" tIns="0" rIns="0" bIns="0" rtlCol="0" anchor="t">
              <a:spAutoFit/>
            </a:bodyPr>
            <a:lstStyle/>
            <a:p>
              <a:pPr>
                <a:lnSpc>
                  <a:spcPts val="3600"/>
                </a:lnSpc>
              </a:pPr>
              <a:r>
                <a:rPr lang="en-US" sz="3000">
                  <a:solidFill>
                    <a:srgbClr val="000000"/>
                  </a:solidFill>
                  <a:latin typeface="DM Sans Bold"/>
                </a:rPr>
                <a:t>Experimen dilakukan terhadap dua dataset yaitu:</a:t>
              </a:r>
            </a:p>
            <a:p>
              <a:pPr marL="647700" lvl="1" indent="-323850">
                <a:lnSpc>
                  <a:spcPts val="3600"/>
                </a:lnSpc>
                <a:buFont typeface="Arial"/>
                <a:buChar char="•"/>
              </a:pPr>
              <a:r>
                <a:rPr lang="en-US" sz="3000">
                  <a:solidFill>
                    <a:srgbClr val="000000"/>
                  </a:solidFill>
                  <a:latin typeface="DM Sans Bold"/>
                </a:rPr>
                <a:t>Song Lyrics: </a:t>
              </a:r>
              <a:r>
                <a:rPr lang="en-US" sz="3000">
                  <a:solidFill>
                    <a:srgbClr val="000000"/>
                  </a:solidFill>
                  <a:latin typeface="DM Sans"/>
                </a:rPr>
                <a:t>kumpulan data lirik lagu dari berbagai artis oleh Deep Shah berformat .csv</a:t>
              </a:r>
            </a:p>
            <a:p>
              <a:pPr marL="647700" lvl="1" indent="-323850" algn="l">
                <a:lnSpc>
                  <a:spcPts val="3600"/>
                </a:lnSpc>
                <a:spcBef>
                  <a:spcPct val="0"/>
                </a:spcBef>
                <a:buFont typeface="Arial"/>
                <a:buChar char="•"/>
              </a:pPr>
              <a:r>
                <a:rPr lang="en-US" sz="3000">
                  <a:solidFill>
                    <a:srgbClr val="000000"/>
                  </a:solidFill>
                  <a:latin typeface="DM Sans Bold"/>
                </a:rPr>
                <a:t>Friends Dialog: </a:t>
              </a:r>
              <a:r>
                <a:rPr lang="en-US" sz="3000">
                  <a:solidFill>
                    <a:srgbClr val="000000"/>
                  </a:solidFill>
                  <a:latin typeface="DM Sans"/>
                </a:rPr>
                <a:t>kumpulan data file teks dari semua skenario dialog untuk episode di FRIEND TV Show3 berformat .csv </a:t>
              </a:r>
            </a:p>
          </p:txBody>
        </p:sp>
        <p:sp>
          <p:nvSpPr>
            <p:cNvPr id="14" name="TextBox 14"/>
            <p:cNvSpPr txBox="1"/>
            <p:nvPr/>
          </p:nvSpPr>
          <p:spPr>
            <a:xfrm>
              <a:off x="0" y="3424059"/>
              <a:ext cx="20269207" cy="547158"/>
            </a:xfrm>
            <a:prstGeom prst="rect">
              <a:avLst/>
            </a:prstGeom>
          </p:spPr>
          <p:txBody>
            <a:bodyPr lIns="0" tIns="0" rIns="0" bIns="0" rtlCol="0" anchor="t">
              <a:spAutoFit/>
            </a:bodyPr>
            <a:lstStyle/>
            <a:p>
              <a:pPr algn="l">
                <a:lnSpc>
                  <a:spcPts val="3499"/>
                </a:lnSpc>
              </a:pPr>
              <a:endParaRPr/>
            </a:p>
          </p:txBody>
        </p:sp>
      </p:grpSp>
      <p:grpSp>
        <p:nvGrpSpPr>
          <p:cNvPr id="15" name="Group 15"/>
          <p:cNvGrpSpPr/>
          <p:nvPr/>
        </p:nvGrpSpPr>
        <p:grpSpPr>
          <a:xfrm>
            <a:off x="9144001" y="6029244"/>
            <a:ext cx="4408683" cy="1149613"/>
            <a:chOff x="0" y="0"/>
            <a:chExt cx="5878244" cy="1532817"/>
          </a:xfrm>
        </p:grpSpPr>
        <p:sp>
          <p:nvSpPr>
            <p:cNvPr id="16" name="TextBox 16"/>
            <p:cNvSpPr txBox="1"/>
            <p:nvPr/>
          </p:nvSpPr>
          <p:spPr>
            <a:xfrm>
              <a:off x="0" y="-9525"/>
              <a:ext cx="5878244" cy="619125"/>
            </a:xfrm>
            <a:prstGeom prst="rect">
              <a:avLst/>
            </a:prstGeom>
          </p:spPr>
          <p:txBody>
            <a:bodyPr lIns="0" tIns="0" rIns="0" bIns="0" rtlCol="0" anchor="t">
              <a:spAutoFit/>
            </a:bodyPr>
            <a:lstStyle/>
            <a:p>
              <a:pPr marL="647700" lvl="1" indent="-323850" algn="l">
                <a:lnSpc>
                  <a:spcPts val="3600"/>
                </a:lnSpc>
                <a:spcBef>
                  <a:spcPct val="0"/>
                </a:spcBef>
                <a:buFont typeface="Arial"/>
                <a:buChar char="•"/>
              </a:pPr>
              <a:r>
                <a:rPr lang="en-US" sz="3000">
                  <a:solidFill>
                    <a:srgbClr val="000000"/>
                  </a:solidFill>
                  <a:latin typeface="DM Sans Bold"/>
                </a:rPr>
                <a:t>Friends Dialog:</a:t>
              </a:r>
            </a:p>
          </p:txBody>
        </p:sp>
        <p:sp>
          <p:nvSpPr>
            <p:cNvPr id="17" name="TextBox 17"/>
            <p:cNvSpPr txBox="1"/>
            <p:nvPr/>
          </p:nvSpPr>
          <p:spPr>
            <a:xfrm>
              <a:off x="0" y="985659"/>
              <a:ext cx="5878244" cy="547158"/>
            </a:xfrm>
            <a:prstGeom prst="rect">
              <a:avLst/>
            </a:prstGeom>
          </p:spPr>
          <p:txBody>
            <a:bodyPr lIns="0" tIns="0" rIns="0" bIns="0" rtlCol="0" anchor="t">
              <a:spAutoFit/>
            </a:bodyPr>
            <a:lstStyle/>
            <a:p>
              <a:pPr algn="l">
                <a:lnSpc>
                  <a:spcPts val="349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100000">
            <a:off x="7089400" y="600041"/>
            <a:ext cx="8075295" cy="8229600"/>
          </a:xfrm>
          <a:prstGeom prst="rect">
            <a:avLst/>
          </a:prstGeom>
        </p:spPr>
      </p:pic>
      <p:sp>
        <p:nvSpPr>
          <p:cNvPr id="3" name="AutoShape 3"/>
          <p:cNvSpPr/>
          <p:nvPr/>
        </p:nvSpPr>
        <p:spPr>
          <a:xfrm rot="1008">
            <a:off x="1028698" y="1731706"/>
            <a:ext cx="16230601" cy="0"/>
          </a:xfrm>
          <a:prstGeom prst="line">
            <a:avLst/>
          </a:prstGeom>
          <a:ln w="9525" cap="flat">
            <a:solidFill>
              <a:srgbClr val="000000"/>
            </a:solidFill>
            <a:prstDash val="solid"/>
            <a:headEnd type="none" w="sm" len="sm"/>
            <a:tailEnd type="none" w="sm" len="sm"/>
          </a:ln>
        </p:spPr>
      </p:sp>
      <p:graphicFrame>
        <p:nvGraphicFramePr>
          <p:cNvPr id="4" name="Table 4"/>
          <p:cNvGraphicFramePr>
            <a:graphicFrameLocks noGrp="1"/>
          </p:cNvGraphicFramePr>
          <p:nvPr>
            <p:extLst>
              <p:ext uri="{D42A27DB-BD31-4B8C-83A1-F6EECF244321}">
                <p14:modId xmlns:p14="http://schemas.microsoft.com/office/powerpoint/2010/main" val="2765591990"/>
              </p:ext>
            </p:extLst>
          </p:nvPr>
        </p:nvGraphicFramePr>
        <p:xfrm>
          <a:off x="1028697" y="3193064"/>
          <a:ext cx="16230602" cy="4360761"/>
        </p:xfrm>
        <a:graphic>
          <a:graphicData uri="http://schemas.openxmlformats.org/drawingml/2006/table">
            <a:tbl>
              <a:tblPr/>
              <a:tblGrid>
                <a:gridCol w="8115301">
                  <a:extLst>
                    <a:ext uri="{9D8B030D-6E8A-4147-A177-3AD203B41FA5}">
                      <a16:colId xmlns:a16="http://schemas.microsoft.com/office/drawing/2014/main" val="20000"/>
                    </a:ext>
                  </a:extLst>
                </a:gridCol>
                <a:gridCol w="8115301">
                  <a:extLst>
                    <a:ext uri="{9D8B030D-6E8A-4147-A177-3AD203B41FA5}">
                      <a16:colId xmlns:a16="http://schemas.microsoft.com/office/drawing/2014/main" val="20001"/>
                    </a:ext>
                  </a:extLst>
                </a:gridCol>
              </a:tblGrid>
              <a:tr h="4360761">
                <a:tc>
                  <a:txBody>
                    <a:bodyPr/>
                    <a:lstStyle/>
                    <a:p>
                      <a:endParaRPr lang="en-US" dirty="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956A"/>
                    </a:solidFill>
                  </a:tcPr>
                </a:tc>
                <a:tc>
                  <a:txBody>
                    <a:bodyPr/>
                    <a:lstStyle/>
                    <a:p>
                      <a:endParaRPr lang="en-US" dirty="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0D2EF"/>
                    </a:solidFill>
                  </a:tcPr>
                </a:tc>
                <a:extLst>
                  <a:ext uri="{0D108BD9-81ED-4DB2-BD59-A6C34878D82A}">
                    <a16:rowId xmlns:a16="http://schemas.microsoft.com/office/drawing/2014/main" val="10000"/>
                  </a:ext>
                </a:extLst>
              </a:tr>
            </a:tbl>
          </a:graphicData>
        </a:graphic>
      </p:graphicFrame>
      <p:sp>
        <p:nvSpPr>
          <p:cNvPr id="7" name="TextBox 7"/>
          <p:cNvSpPr txBox="1"/>
          <p:nvPr/>
        </p:nvSpPr>
        <p:spPr>
          <a:xfrm>
            <a:off x="1028697" y="404813"/>
            <a:ext cx="12523985" cy="1123950"/>
          </a:xfrm>
          <a:prstGeom prst="rect">
            <a:avLst/>
          </a:prstGeom>
        </p:spPr>
        <p:txBody>
          <a:bodyPr lIns="0" tIns="0" rIns="0" bIns="0" rtlCol="0" anchor="t">
            <a:spAutoFit/>
          </a:bodyPr>
          <a:lstStyle/>
          <a:p>
            <a:pPr>
              <a:lnSpc>
                <a:spcPts val="8999"/>
              </a:lnSpc>
              <a:spcBef>
                <a:spcPct val="0"/>
              </a:spcBef>
            </a:pPr>
            <a:r>
              <a:rPr lang="en-US" sz="7499">
                <a:solidFill>
                  <a:srgbClr val="000000"/>
                </a:solidFill>
                <a:latin typeface="DM Sans Bold"/>
              </a:rPr>
              <a:t>Experimental Evaluation</a:t>
            </a:r>
          </a:p>
        </p:txBody>
      </p:sp>
      <p:grpSp>
        <p:nvGrpSpPr>
          <p:cNvPr id="8" name="Group 8"/>
          <p:cNvGrpSpPr/>
          <p:nvPr/>
        </p:nvGrpSpPr>
        <p:grpSpPr>
          <a:xfrm>
            <a:off x="1028697" y="3391243"/>
            <a:ext cx="5524503" cy="1156757"/>
            <a:chOff x="0" y="-9525"/>
            <a:chExt cx="7366005" cy="1542342"/>
          </a:xfrm>
        </p:grpSpPr>
        <p:sp>
          <p:nvSpPr>
            <p:cNvPr id="9" name="TextBox 9"/>
            <p:cNvSpPr txBox="1"/>
            <p:nvPr/>
          </p:nvSpPr>
          <p:spPr>
            <a:xfrm>
              <a:off x="0" y="-9525"/>
              <a:ext cx="7366005" cy="615553"/>
            </a:xfrm>
            <a:prstGeom prst="rect">
              <a:avLst/>
            </a:prstGeom>
          </p:spPr>
          <p:txBody>
            <a:bodyPr wrap="square" lIns="0" tIns="0" rIns="0" bIns="0" rtlCol="0" anchor="t">
              <a:spAutoFit/>
            </a:bodyPr>
            <a:lstStyle/>
            <a:p>
              <a:pPr marL="323850" lvl="1" algn="l">
                <a:lnSpc>
                  <a:spcPts val="3600"/>
                </a:lnSpc>
                <a:spcBef>
                  <a:spcPct val="0"/>
                </a:spcBef>
              </a:pPr>
              <a:r>
                <a:rPr lang="en-US" sz="3000" dirty="0">
                  <a:solidFill>
                    <a:srgbClr val="000000"/>
                  </a:solidFill>
                  <a:latin typeface="DM Sans Bold"/>
                </a:rPr>
                <a:t>Length Average for Dataset</a:t>
              </a:r>
            </a:p>
          </p:txBody>
        </p:sp>
        <p:sp>
          <p:nvSpPr>
            <p:cNvPr id="10" name="TextBox 10"/>
            <p:cNvSpPr txBox="1"/>
            <p:nvPr/>
          </p:nvSpPr>
          <p:spPr>
            <a:xfrm>
              <a:off x="0" y="985659"/>
              <a:ext cx="4015367" cy="547158"/>
            </a:xfrm>
            <a:prstGeom prst="rect">
              <a:avLst/>
            </a:prstGeom>
          </p:spPr>
          <p:txBody>
            <a:bodyPr lIns="0" tIns="0" rIns="0" bIns="0" rtlCol="0" anchor="t">
              <a:spAutoFit/>
            </a:bodyPr>
            <a:lstStyle/>
            <a:p>
              <a:pPr algn="l">
                <a:lnSpc>
                  <a:spcPts val="3499"/>
                </a:lnSpc>
              </a:pPr>
              <a:endParaRPr/>
            </a:p>
          </p:txBody>
        </p:sp>
      </p:grpSp>
      <p:sp>
        <p:nvSpPr>
          <p:cNvPr id="11" name="TextBox 11"/>
          <p:cNvSpPr txBox="1"/>
          <p:nvPr/>
        </p:nvSpPr>
        <p:spPr>
          <a:xfrm>
            <a:off x="1028700" y="1943637"/>
            <a:ext cx="7428934" cy="672351"/>
          </a:xfrm>
          <a:prstGeom prst="rect">
            <a:avLst/>
          </a:prstGeom>
        </p:spPr>
        <p:txBody>
          <a:bodyPr lIns="0" tIns="0" rIns="0" bIns="0" rtlCol="0" anchor="t">
            <a:spAutoFit/>
          </a:bodyPr>
          <a:lstStyle/>
          <a:p>
            <a:pPr marL="960496" lvl="1" indent="-480248">
              <a:lnSpc>
                <a:spcPts val="5338"/>
              </a:lnSpc>
              <a:spcBef>
                <a:spcPct val="0"/>
              </a:spcBef>
              <a:buFont typeface="Arial"/>
              <a:buChar char="•"/>
            </a:pPr>
            <a:r>
              <a:rPr lang="en-US" sz="4448">
                <a:solidFill>
                  <a:srgbClr val="000000"/>
                </a:solidFill>
                <a:latin typeface="DM Sans Bold"/>
              </a:rPr>
              <a:t>Experimental Setup</a:t>
            </a:r>
          </a:p>
        </p:txBody>
      </p:sp>
      <p:sp>
        <p:nvSpPr>
          <p:cNvPr id="17" name="TextBox 17"/>
          <p:cNvSpPr txBox="1"/>
          <p:nvPr/>
        </p:nvSpPr>
        <p:spPr>
          <a:xfrm>
            <a:off x="9144001" y="6768488"/>
            <a:ext cx="4408683" cy="410369"/>
          </a:xfrm>
          <a:prstGeom prst="rect">
            <a:avLst/>
          </a:prstGeom>
        </p:spPr>
        <p:txBody>
          <a:bodyPr lIns="0" tIns="0" rIns="0" bIns="0" rtlCol="0" anchor="t">
            <a:spAutoFit/>
          </a:bodyPr>
          <a:lstStyle/>
          <a:p>
            <a:pPr algn="l">
              <a:lnSpc>
                <a:spcPts val="3499"/>
              </a:lnSpc>
            </a:pPr>
            <a:endParaRPr/>
          </a:p>
        </p:txBody>
      </p:sp>
      <p:pic>
        <p:nvPicPr>
          <p:cNvPr id="19" name="Picture 18">
            <a:extLst>
              <a:ext uri="{FF2B5EF4-FFF2-40B4-BE49-F238E27FC236}">
                <a16:creationId xmlns:a16="http://schemas.microsoft.com/office/drawing/2014/main" id="{08274957-577C-675D-41F7-A0A53D422C4C}"/>
              </a:ext>
            </a:extLst>
          </p:cNvPr>
          <p:cNvPicPr>
            <a:picLocks noChangeAspect="1"/>
          </p:cNvPicPr>
          <p:nvPr/>
        </p:nvPicPr>
        <p:blipFill>
          <a:blip r:embed="rId3"/>
          <a:stretch>
            <a:fillRect/>
          </a:stretch>
        </p:blipFill>
        <p:spPr>
          <a:xfrm>
            <a:off x="2267971" y="4384126"/>
            <a:ext cx="13752054" cy="2095824"/>
          </a:xfrm>
          <a:prstGeom prst="rect">
            <a:avLst/>
          </a:prstGeom>
        </p:spPr>
      </p:pic>
    </p:spTree>
    <p:extLst>
      <p:ext uri="{BB962C8B-B14F-4D97-AF65-F5344CB8AC3E}">
        <p14:creationId xmlns:p14="http://schemas.microsoft.com/office/powerpoint/2010/main" val="2847076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837</Words>
  <Application>Microsoft Office PowerPoint</Application>
  <PresentationFormat>Custom</PresentationFormat>
  <Paragraphs>91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DM Sans Italics</vt:lpstr>
      <vt:lpstr>DM Sans</vt:lpstr>
      <vt:lpstr>Arial</vt:lpstr>
      <vt:lpstr>DM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STBI 5-2_12S18028_12S18032_12S18043</dc:title>
  <cp:lastModifiedBy>Alda Giot Marito Lumban Gaol</cp:lastModifiedBy>
  <cp:revision>3</cp:revision>
  <dcterms:created xsi:type="dcterms:W3CDTF">2006-08-16T00:00:00Z</dcterms:created>
  <dcterms:modified xsi:type="dcterms:W3CDTF">2022-06-16T10:02:35Z</dcterms:modified>
  <dc:identifier>DAFDiUfoQJs</dc:identifier>
</cp:coreProperties>
</file>